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1151" r:id="rId2"/>
    <p:sldId id="1251" r:id="rId3"/>
    <p:sldId id="1318" r:id="rId4"/>
    <p:sldId id="1317" r:id="rId5"/>
    <p:sldId id="1263" r:id="rId6"/>
    <p:sldId id="1262" r:id="rId7"/>
    <p:sldId id="1306" r:id="rId8"/>
    <p:sldId id="1307" r:id="rId9"/>
    <p:sldId id="1302" r:id="rId10"/>
    <p:sldId id="1304" r:id="rId11"/>
    <p:sldId id="1319" r:id="rId12"/>
    <p:sldId id="1321" r:id="rId13"/>
    <p:sldId id="1294" r:id="rId14"/>
    <p:sldId id="1295" r:id="rId15"/>
    <p:sldId id="1296" r:id="rId16"/>
    <p:sldId id="1284" r:id="rId17"/>
    <p:sldId id="1308" r:id="rId18"/>
    <p:sldId id="1309" r:id="rId19"/>
    <p:sldId id="1311" r:id="rId20"/>
    <p:sldId id="1312" r:id="rId21"/>
    <p:sldId id="1313" r:id="rId22"/>
    <p:sldId id="1314" r:id="rId23"/>
    <p:sldId id="1315" r:id="rId24"/>
    <p:sldId id="1316" r:id="rId25"/>
    <p:sldId id="1266" r:id="rId26"/>
    <p:sldId id="1271" r:id="rId27"/>
    <p:sldId id="1272" r:id="rId28"/>
    <p:sldId id="1273" r:id="rId29"/>
    <p:sldId id="1274" r:id="rId30"/>
    <p:sldId id="1322" r:id="rId31"/>
  </p:sldIdLst>
  <p:sldSz cx="9144000" cy="6858000" type="screen4x3"/>
  <p:notesSz cx="9939338" cy="68072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FF"/>
    <a:srgbClr val="9966FF"/>
    <a:srgbClr val="EFF2F8"/>
    <a:srgbClr val="000099"/>
    <a:srgbClr val="3472CC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88229" autoAdjust="0"/>
  </p:normalViewPr>
  <p:slideViewPr>
    <p:cSldViewPr>
      <p:cViewPr>
        <p:scale>
          <a:sx n="70" d="100"/>
          <a:sy n="70" d="100"/>
        </p:scale>
        <p:origin x="-1200" y="-132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68"/>
    </p:cViewPr>
  </p:sorterViewPr>
  <p:notesViewPr>
    <p:cSldViewPr>
      <p:cViewPr varScale="1">
        <p:scale>
          <a:sx n="53" d="100"/>
          <a:sy n="53" d="100"/>
        </p:scale>
        <p:origin x="-1884" y="-90"/>
      </p:cViewPr>
      <p:guideLst>
        <p:guide orient="horz" pos="2144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46143" cy="36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47" tIns="45773" rIns="91547" bIns="45773" numCol="1" anchor="t" anchorCtr="0" compatLnSpc="1">
            <a:prstTxWarp prst="textNoShape">
              <a:avLst/>
            </a:prstTxWarp>
          </a:bodyPr>
          <a:lstStyle>
            <a:lvl1pPr defTabSz="915829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81278" y="0"/>
            <a:ext cx="4234880" cy="36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47" tIns="45773" rIns="91547" bIns="45773" numCol="1" anchor="t" anchorCtr="0" compatLnSpc="1">
            <a:prstTxWarp prst="textNoShape">
              <a:avLst/>
            </a:prstTxWarp>
          </a:bodyPr>
          <a:lstStyle>
            <a:lvl1pPr algn="r" defTabSz="915829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79941"/>
            <a:ext cx="4346143" cy="313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47" tIns="45773" rIns="91547" bIns="45773" numCol="1" anchor="b" anchorCtr="0" compatLnSpc="1">
            <a:prstTxWarp prst="textNoShape">
              <a:avLst/>
            </a:prstTxWarp>
          </a:bodyPr>
          <a:lstStyle>
            <a:lvl1pPr defTabSz="915829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81278" y="6479941"/>
            <a:ext cx="4234880" cy="313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47" tIns="45773" rIns="91547" bIns="457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E061D4-0B57-4EB7-B681-53D9ABE30E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9295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6737" cy="3403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1" tIns="46139" rIns="92281" bIns="46139" numCol="1" anchor="t" anchorCtr="0" compatLnSpc="1">
            <a:prstTxWarp prst="textNoShape">
              <a:avLst/>
            </a:prstTxWarp>
          </a:bodyPr>
          <a:lstStyle>
            <a:lvl1pPr defTabSz="923863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602" y="0"/>
            <a:ext cx="4306737" cy="3403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1" tIns="46139" rIns="92281" bIns="46139" numCol="1" anchor="t" anchorCtr="0" compatLnSpc="1">
            <a:prstTxWarp prst="textNoShape">
              <a:avLst/>
            </a:prstTxWarp>
          </a:bodyPr>
          <a:lstStyle>
            <a:lvl1pPr algn="r" defTabSz="923863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405187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863" y="3232360"/>
            <a:ext cx="7287612" cy="3063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1" tIns="46139" rIns="92281" bIns="46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6894"/>
            <a:ext cx="4306737" cy="3403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1" tIns="46139" rIns="92281" bIns="46139" numCol="1" anchor="b" anchorCtr="0" compatLnSpc="1">
            <a:prstTxWarp prst="textNoShape">
              <a:avLst/>
            </a:prstTxWarp>
          </a:bodyPr>
          <a:lstStyle>
            <a:lvl1pPr defTabSz="923863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602" y="6466894"/>
            <a:ext cx="4306737" cy="3403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1" tIns="46139" rIns="92281" bIns="46139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885A588C-9E82-45EC-8131-C38652DB3D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6233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6E08B5-0F0F-4FBC-AB3D-C7B08B44CF9C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9DB6-A4D2-46AD-80E4-681C6D6FBC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B477-2277-4CE9-9DBB-C4AB8D7A25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3DE1-11C9-4961-A47D-0C6F5BCBAA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8584" y="404664"/>
            <a:ext cx="8136904" cy="360040"/>
          </a:xfrm>
        </p:spPr>
        <p:txBody>
          <a:bodyPr/>
          <a:lstStyle>
            <a:lvl1pPr algn="l">
              <a:defRPr sz="3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HK" dirty="0" smtClean="0"/>
              <a:t>Click to edit Master title style</a:t>
            </a:r>
            <a:endParaRPr lang="zh-HK" alt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3206" y="1133128"/>
            <a:ext cx="8223250" cy="5256584"/>
          </a:xfrm>
        </p:spPr>
        <p:txBody>
          <a:bodyPr/>
          <a:lstStyle>
            <a:lvl1pPr marL="457200" indent="-457200">
              <a:buFont typeface="Wingdings" pitchFamily="2" charset="2"/>
              <a:buChar char="§"/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914400" indent="-457200">
              <a:buSzPct val="80000"/>
              <a:buFont typeface="Wingdings" pitchFamily="2" charset="2"/>
              <a:buChar char="§"/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altLang="zh-HK" dirty="0" smtClean="0"/>
              <a:t>Click to edit Master text styles</a:t>
            </a:r>
          </a:p>
          <a:p>
            <a:pPr lvl="1"/>
            <a:r>
              <a:rPr lang="en-US" altLang="zh-HK" dirty="0" smtClean="0"/>
              <a:t>Second level</a:t>
            </a:r>
          </a:p>
          <a:p>
            <a:pPr lvl="2"/>
            <a:r>
              <a:rPr lang="en-US" altLang="zh-HK" dirty="0" smtClean="0"/>
              <a:t>Third level</a:t>
            </a:r>
          </a:p>
          <a:p>
            <a:pPr lvl="3"/>
            <a:r>
              <a:rPr lang="en-US" altLang="zh-HK" dirty="0" smtClean="0"/>
              <a:t>Fourth level</a:t>
            </a:r>
          </a:p>
          <a:p>
            <a:pPr lvl="4"/>
            <a:r>
              <a:rPr lang="en-US" altLang="zh-HK" dirty="0" smtClean="0"/>
              <a:t>Fifth level</a:t>
            </a:r>
            <a:endParaRPr lang="zh-HK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DE8B-477F-404B-A196-962D0E50BF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CB620-01CA-411C-A816-94121D7780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9BAE3-D532-47EB-BE86-6A797F6CB3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3032-48B5-4511-82E2-347638DF8C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D13D-5268-48C0-ABDB-E83A44DF33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CD1E-B7ED-4849-BF29-8D01F29A8C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3B8D-4E64-43D3-AAF2-35B04E902E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HK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9228-D9F8-422F-BC29-73E1B21ED1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7DE7D8-C99F-485A-AAAC-7B08DCE5E1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05" r:id="rId2"/>
    <p:sldLayoutId id="2147485011" r:id="rId3"/>
    <p:sldLayoutId id="2147485006" r:id="rId4"/>
    <p:sldLayoutId id="2147485007" r:id="rId5"/>
    <p:sldLayoutId id="2147485008" r:id="rId6"/>
    <p:sldLayoutId id="2147485012" r:id="rId7"/>
    <p:sldLayoutId id="2147485013" r:id="rId8"/>
    <p:sldLayoutId id="2147485014" r:id="rId9"/>
    <p:sldLayoutId id="2147485009" r:id="rId10"/>
    <p:sldLayoutId id="2147485015" r:id="rId11"/>
    <p:sldLayoutId id="21474850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blenews.i-cable.com/ci/videopage/news/483363/%E5%8D%B3%E6%99%82%E6%96%B0%E8%81%9E/%E6%B0%91%E5%BB%BA%E8%81%AF%E4%B8%8A%E5%B1%86%E7%AB%8B%E6%9C%83%E9%81%B8%E8%88%89%E7%96%91%E9%81%95%E5%8F%8D%E6%8C%87%E5%BC%95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755650" y="2276475"/>
            <a:ext cx="7777163" cy="17272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zh-TW" altLang="en-US" sz="3600" b="1" dirty="0" smtClean="0">
                <a:solidFill>
                  <a:schemeClr val="tx1"/>
                </a:solidFill>
              </a:rPr>
              <a:t>三軍未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動  數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據先</a:t>
            </a:r>
            <a:r>
              <a:rPr lang="zh-TW" altLang="en-US" sz="3600" b="1" dirty="0">
                <a:solidFill>
                  <a:schemeClr val="tx1"/>
                </a:solidFill>
              </a:rPr>
              <a:t>行</a:t>
            </a:r>
            <a:endParaRPr lang="en-US" altLang="zh-TW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 Box 2055"/>
          <p:cNvSpPr txBox="1">
            <a:spLocks noChangeArrowheads="1"/>
          </p:cNvSpPr>
          <p:nvPr/>
        </p:nvSpPr>
        <p:spPr bwMode="auto">
          <a:xfrm>
            <a:off x="808038" y="4581128"/>
            <a:ext cx="75438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kumimoji="0" lang="en-US" altLang="zh-TW" sz="1200" b="1" i="1" dirty="0">
              <a:solidFill>
                <a:srgbClr val="3472CC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0" lang="zh-TW" altLang="en-US" sz="2800" b="1" dirty="0">
                <a:latin typeface="+mj-ea"/>
                <a:ea typeface="+mj-ea"/>
              </a:rPr>
              <a:t>鍾庭</a:t>
            </a:r>
            <a:r>
              <a:rPr kumimoji="0" lang="zh-TW" altLang="en-US" sz="2800" b="1" dirty="0" smtClean="0">
                <a:latin typeface="+mj-ea"/>
                <a:ea typeface="+mj-ea"/>
              </a:rPr>
              <a:t>耀</a:t>
            </a:r>
            <a:endParaRPr kumimoji="0" lang="zh-TW" altLang="en-US" sz="1800" b="1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0" lang="zh-TW" altLang="en-US" sz="2400" b="1" dirty="0">
                <a:latin typeface="+mj-ea"/>
                <a:ea typeface="+mj-ea"/>
              </a:rPr>
              <a:t>香港大學民意研究計</a:t>
            </a:r>
            <a:r>
              <a:rPr kumimoji="0" lang="zh-TW" altLang="en-US" sz="2400" b="1" dirty="0" smtClean="0">
                <a:latin typeface="+mj-ea"/>
                <a:ea typeface="+mj-ea"/>
              </a:rPr>
              <a:t>劃總監</a:t>
            </a:r>
            <a:endParaRPr kumimoji="0" lang="en-US" altLang="zh-TW" sz="2400" b="1" dirty="0" smtClean="0">
              <a:latin typeface="+mj-ea"/>
              <a:ea typeface="+mj-ea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kumimoji="0" lang="en-US" altLang="zh-TW" sz="900" b="1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200" b="1" dirty="0" smtClean="0">
                <a:ea typeface="+mn-ea"/>
                <a:cs typeface="Times New Roman" panose="02020603050405020304" pitchFamily="18" charset="0"/>
              </a:rPr>
              <a:t>2016</a:t>
            </a:r>
            <a:r>
              <a:rPr lang="zh-TW" altLang="en-US" sz="2200" b="1" dirty="0" smtClean="0"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TW" sz="2200" b="1" dirty="0" smtClean="0"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en-US" sz="2200" b="1" dirty="0" smtClean="0"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TW" sz="2200" b="1" dirty="0" smtClean="0">
                <a:ea typeface="+mn-ea"/>
                <a:cs typeface="Times New Roman" panose="02020603050405020304" pitchFamily="18" charset="0"/>
              </a:rPr>
              <a:t>9</a:t>
            </a:r>
            <a:r>
              <a:rPr lang="zh-TW" altLang="en-US" sz="2200" b="1" dirty="0" smtClean="0">
                <a:ea typeface="+mn-ea"/>
                <a:cs typeface="Times New Roman" panose="02020603050405020304" pitchFamily="18" charset="0"/>
              </a:rPr>
              <a:t>日</a:t>
            </a:r>
            <a:endParaRPr lang="en-US" altLang="zh-TW" sz="2200" b="1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08038" y="2349500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zh-HK" altLang="en-US">
              <a:ln>
                <a:solidFill>
                  <a:schemeClr val="tx1"/>
                </a:solidFill>
              </a:ln>
              <a:cs typeface="Times New Roman" pitchFamily="18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841375" y="3933825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zh-HK" altLang="en-US">
              <a:ln>
                <a:solidFill>
                  <a:schemeClr val="tx1"/>
                </a:solidFill>
              </a:ln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2664296" cy="10637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537"/>
          </a:xfrm>
        </p:spPr>
        <p:txBody>
          <a:bodyPr/>
          <a:lstStyle/>
          <a:p>
            <a:r>
              <a:rPr lang="zh-TW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票站調查的專業規範</a:t>
            </a:r>
            <a:endParaRPr lang="zh-HK" alt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412776"/>
            <a:ext cx="7239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3346276" cy="4703625"/>
          </a:xfrm>
        </p:spPr>
      </p:pic>
      <p:sp>
        <p:nvSpPr>
          <p:cNvPr id="5" name="Rectangle 4"/>
          <p:cNvSpPr/>
          <p:nvPr/>
        </p:nvSpPr>
        <p:spPr>
          <a:xfrm>
            <a:off x="5148064" y="2780928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ea typeface="+mj-ea"/>
                <a:cs typeface="Times New Roman" panose="02020603050405020304" pitchFamily="18" charset="0"/>
              </a:rPr>
              <a:t>2012</a:t>
            </a:r>
            <a:r>
              <a:rPr lang="zh-TW" altLang="en-US" sz="2800" b="1" dirty="0" smtClean="0">
                <a:ea typeface="+mj-ea"/>
                <a:cs typeface="Times New Roman" panose="02020603050405020304" pitchFamily="18" charset="0"/>
              </a:rPr>
              <a:t>年</a:t>
            </a:r>
            <a:r>
              <a:rPr lang="en-US" altLang="zh-TW" sz="2800" b="1" dirty="0" smtClean="0">
                <a:ea typeface="+mj-ea"/>
                <a:cs typeface="Times New Roman" panose="02020603050405020304" pitchFamily="18" charset="0"/>
              </a:rPr>
              <a:t>9</a:t>
            </a:r>
            <a:r>
              <a:rPr lang="zh-TW" altLang="en-US" sz="2800" b="1" dirty="0" smtClean="0"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TW" sz="2800" b="1" dirty="0" smtClean="0">
                <a:ea typeface="+mj-ea"/>
                <a:cs typeface="Times New Roman" panose="02020603050405020304" pitchFamily="18" charset="0"/>
              </a:rPr>
              <a:t>9</a:t>
            </a:r>
            <a:r>
              <a:rPr lang="zh-TW" altLang="en-US" sz="2800" b="1" dirty="0" smtClean="0">
                <a:ea typeface="+mj-ea"/>
                <a:cs typeface="Times New Roman" panose="02020603050405020304" pitchFamily="18" charset="0"/>
              </a:rPr>
              <a:t>日</a:t>
            </a:r>
            <a:endParaRPr lang="en-US" altLang="zh-TW" sz="2800" b="1" dirty="0" smtClean="0">
              <a:ea typeface="+mj-ea"/>
              <a:cs typeface="Times New Roman" panose="02020603050405020304" pitchFamily="18" charset="0"/>
            </a:endParaRPr>
          </a:p>
          <a:p>
            <a:r>
              <a:rPr lang="zh-TW" altLang="en-US" sz="2800" b="1" dirty="0" smtClean="0">
                <a:ea typeface="+mj-ea"/>
                <a:cs typeface="Times New Roman" panose="02020603050405020304" pitchFamily="18" charset="0"/>
              </a:rPr>
              <a:t>立</a:t>
            </a:r>
            <a:r>
              <a:rPr lang="zh-TW" altLang="en-US" sz="2800" b="1" dirty="0">
                <a:ea typeface="+mj-ea"/>
                <a:cs typeface="Times New Roman" panose="02020603050405020304" pitchFamily="18" charset="0"/>
              </a:rPr>
              <a:t>法會選舉 </a:t>
            </a:r>
            <a:endParaRPr lang="en-US" altLang="zh-TW" sz="2800" b="1" dirty="0" smtClean="0">
              <a:ea typeface="+mj-ea"/>
              <a:cs typeface="Times New Roman" panose="02020603050405020304" pitchFamily="18" charset="0"/>
            </a:endParaRPr>
          </a:p>
          <a:p>
            <a:r>
              <a:rPr lang="zh-TW" altLang="en-US" sz="2800" b="1" dirty="0" smtClean="0">
                <a:ea typeface="+mj-ea"/>
                <a:cs typeface="Times New Roman" panose="02020603050405020304" pitchFamily="18" charset="0"/>
              </a:rPr>
              <a:t>票</a:t>
            </a:r>
            <a:r>
              <a:rPr lang="zh-TW" altLang="en-US" sz="2800" b="1" dirty="0">
                <a:ea typeface="+mj-ea"/>
                <a:cs typeface="Times New Roman" panose="02020603050405020304" pitchFamily="18" charset="0"/>
              </a:rPr>
              <a:t>站調查約章</a:t>
            </a:r>
            <a:endParaRPr lang="en-US" sz="2800" b="1" dirty="0"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2771800" y="3212976"/>
            <a:ext cx="4968552" cy="2016224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寶貴資源，</a:t>
            </a:r>
            <a:r>
              <a:rPr lang="zh-TW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誰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lang="zh-TW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擁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有？</a:t>
            </a:r>
            <a:endParaRPr lang="en-US" altLang="zh-TW" sz="32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寶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貴資源</a:t>
            </a:r>
            <a:r>
              <a:rPr lang="zh-TW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，誰應擁有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32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寶貴資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源</a:t>
            </a:r>
            <a:r>
              <a:rPr lang="zh-TW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不如</a:t>
            </a:r>
            <a:r>
              <a:rPr lang="zh-TW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沒有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32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zh-TW" sz="32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835696" y="2060848"/>
            <a:ext cx="6480720" cy="731168"/>
          </a:xfrm>
        </p:spPr>
        <p:txBody>
          <a:bodyPr/>
          <a:lstStyle/>
          <a:p>
            <a:pPr algn="l"/>
            <a:r>
              <a:rPr lang="zh-TW" altLang="en-US" sz="4000" b="1" dirty="0">
                <a:solidFill>
                  <a:schemeClr val="tx1"/>
                </a:solidFill>
              </a:rPr>
              <a:t>數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據與糧草的問題 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…</a:t>
            </a:r>
            <a:endParaRPr lang="zh-HK" alt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1778122" y="1772816"/>
            <a:ext cx="6264696" cy="720080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數據共享，全民皆兵</a:t>
            </a:r>
            <a:endParaRPr lang="en-US" altLang="zh-TW" sz="36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698002" y="836712"/>
            <a:ext cx="5472608" cy="731168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solidFill>
                  <a:schemeClr val="tx1"/>
                </a:solidFill>
              </a:rPr>
              <a:t>答案 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…</a:t>
            </a:r>
            <a:endParaRPr lang="zh-HK" alt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850130" y="3761548"/>
            <a:ext cx="6480720" cy="23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zh-TW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</a:t>
            </a:r>
            <a:r>
              <a:rPr kumimoji="0" lang="zh-TW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港大學</a:t>
            </a:r>
            <a:r>
              <a:rPr kumimoji="0" lang="zh-TW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民意網站    </a:t>
            </a:r>
            <a:r>
              <a:rPr kumimoji="0" lang="en-US" altLang="zh-TW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hkupop.hku.hk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zh-TW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羅珀民</a:t>
            </a:r>
            <a:r>
              <a:rPr kumimoji="0" lang="zh-TW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意研</a:t>
            </a:r>
            <a:r>
              <a:rPr kumimoji="0" lang="zh-TW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究</a:t>
            </a:r>
            <a:r>
              <a:rPr kumimoji="0" lang="zh-TW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kumimoji="0" lang="zh-TW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  </a:t>
            </a:r>
            <a:r>
              <a:rPr kumimoji="0" lang="en-US" altLang="zh-TW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Roper Center  for </a:t>
            </a:r>
            <a:r>
              <a:rPr kumimoji="0" lang="en-US" altLang="zh-TW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Public Opinion Research</a:t>
            </a:r>
            <a:endParaRPr kumimoji="0" lang="en-US" altLang="zh-TW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698002" y="2852936"/>
            <a:ext cx="5472608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標楷體" pitchFamily="65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kumimoji="0" lang="zh-TW" altLang="en-US" sz="4000" b="1" dirty="0" smtClean="0">
                <a:solidFill>
                  <a:schemeClr val="tx1"/>
                </a:solidFill>
              </a:rPr>
              <a:t>途徑 </a:t>
            </a:r>
            <a:r>
              <a:rPr kumimoji="0" lang="en-US" altLang="zh-TW" sz="4000" b="1" dirty="0" smtClean="0">
                <a:solidFill>
                  <a:schemeClr val="tx1"/>
                </a:solidFill>
              </a:rPr>
              <a:t>…</a:t>
            </a:r>
            <a:endParaRPr kumimoji="0" lang="zh-HK" alt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696744" cy="6519582"/>
          </a:xfrm>
        </p:spPr>
      </p:pic>
      <p:pic>
        <p:nvPicPr>
          <p:cNvPr id="2050" name="Picture 2" descr="C:\Users\shirry.heung\AppData\Local\Microsoft\Windows\Temporary Internet Files\Content.IE5\2R9G4J68\Mouse_pointer_or_curso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67" y="3353431"/>
            <a:ext cx="99065" cy="1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irry.heung\AppData\Local\Microsoft\Windows\Temporary Internet Files\Content.IE5\2R9G4J68\Mouse_pointer_or_cursor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1583">
            <a:off x="7748444" y="4266776"/>
            <a:ext cx="432048" cy="6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38" y="188640"/>
            <a:ext cx="6688115" cy="6519582"/>
          </a:xfrm>
        </p:spPr>
      </p:pic>
      <p:pic>
        <p:nvPicPr>
          <p:cNvPr id="3" name="Picture 3" descr="C:\Users\shirry.heung\AppData\Local\Microsoft\Windows\Temporary Internet Files\Content.IE5\2R9G4J68\Mouse_pointer_or_curso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2500">
            <a:off x="3003091" y="2483594"/>
            <a:ext cx="432048" cy="6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696744" cy="5815593"/>
          </a:xfrm>
        </p:spPr>
      </p:pic>
      <p:pic>
        <p:nvPicPr>
          <p:cNvPr id="11" name="Picture 3" descr="C:\Users\shirry.heung\AppData\Local\Microsoft\Windows\Temporary Internet Files\Content.IE5\2R9G4J68\Mouse_pointer_or_curso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7047">
            <a:off x="3357013" y="2026178"/>
            <a:ext cx="432048" cy="6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052736"/>
            <a:ext cx="8223250" cy="4899686"/>
          </a:xfrm>
        </p:spPr>
      </p:pic>
      <p:sp>
        <p:nvSpPr>
          <p:cNvPr id="7" name="TextBox 6"/>
          <p:cNvSpPr txBox="1"/>
          <p:nvPr/>
        </p:nvSpPr>
        <p:spPr>
          <a:xfrm>
            <a:off x="611560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ea typeface="+mj-ea"/>
                <a:cs typeface="Times New Roman" panose="02020603050405020304" pitchFamily="18" charset="0"/>
              </a:rPr>
              <a:t>2012</a:t>
            </a:r>
            <a:r>
              <a:rPr lang="zh-TW" altLang="en-US" sz="3200" dirty="0" smtClean="0">
                <a:ea typeface="+mj-ea"/>
                <a:cs typeface="Times New Roman" panose="02020603050405020304" pitchFamily="18" charset="0"/>
              </a:rPr>
              <a:t>年立法會選舉票站調查數據</a:t>
            </a:r>
            <a:endParaRPr lang="zh-HK" altLang="en-US" sz="3200" dirty="0"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052736"/>
            <a:ext cx="8223250" cy="4899686"/>
          </a:xfrm>
        </p:spPr>
      </p:pic>
    </p:spTree>
    <p:extLst>
      <p:ext uri="{BB962C8B-B14F-4D97-AF65-F5344CB8AC3E}">
        <p14:creationId xmlns:p14="http://schemas.microsoft.com/office/powerpoint/2010/main" val="28608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052736"/>
            <a:ext cx="8223250" cy="4899686"/>
          </a:xfrm>
        </p:spPr>
      </p:pic>
    </p:spTree>
    <p:extLst>
      <p:ext uri="{BB962C8B-B14F-4D97-AF65-F5344CB8AC3E}">
        <p14:creationId xmlns:p14="http://schemas.microsoft.com/office/powerpoint/2010/main" val="40231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052736"/>
            <a:ext cx="8223250" cy="4899686"/>
          </a:xfrm>
        </p:spPr>
      </p:pic>
    </p:spTree>
    <p:extLst>
      <p:ext uri="{BB962C8B-B14F-4D97-AF65-F5344CB8AC3E}">
        <p14:creationId xmlns:p14="http://schemas.microsoft.com/office/powerpoint/2010/main" val="32142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2996952"/>
            <a:ext cx="3274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zh-HK" altLang="en-US" sz="5400" b="1" dirty="0" smtClean="0">
                <a:solidFill>
                  <a:prstClr val="black"/>
                </a:solidFill>
                <a:latin typeface="Candara"/>
                <a:ea typeface="標楷體"/>
                <a:cs typeface="+mj-cs"/>
              </a:rPr>
              <a:t>去片！</a:t>
            </a:r>
            <a:endParaRPr kumimoji="0" lang="zh-HK" altLang="en-US" sz="5400" b="1" dirty="0">
              <a:solidFill>
                <a:prstClr val="black"/>
              </a:solidFill>
              <a:ea typeface="標楷體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052736"/>
            <a:ext cx="8223250" cy="4899686"/>
          </a:xfrm>
        </p:spPr>
      </p:pic>
    </p:spTree>
    <p:extLst>
      <p:ext uri="{BB962C8B-B14F-4D97-AF65-F5344CB8AC3E}">
        <p14:creationId xmlns:p14="http://schemas.microsoft.com/office/powerpoint/2010/main" val="58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052736"/>
            <a:ext cx="8223250" cy="4899686"/>
          </a:xfrm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ea typeface="+mj-ea"/>
                <a:cs typeface="Times New Roman" panose="02020603050405020304" pitchFamily="18" charset="0"/>
              </a:rPr>
              <a:t>2012</a:t>
            </a:r>
            <a:r>
              <a:rPr lang="zh-TW" altLang="en-US" sz="3200" dirty="0" smtClean="0">
                <a:ea typeface="+mj-ea"/>
                <a:cs typeface="Times New Roman" panose="02020603050405020304" pitchFamily="18" charset="0"/>
              </a:rPr>
              <a:t>年立法會選舉滾動調查數據</a:t>
            </a:r>
            <a:endParaRPr lang="zh-HK" altLang="en-US" sz="3200" dirty="0"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052736"/>
            <a:ext cx="8223250" cy="4899686"/>
          </a:xfrm>
        </p:spPr>
      </p:pic>
    </p:spTree>
    <p:extLst>
      <p:ext uri="{BB962C8B-B14F-4D97-AF65-F5344CB8AC3E}">
        <p14:creationId xmlns:p14="http://schemas.microsoft.com/office/powerpoint/2010/main" val="27818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052736"/>
            <a:ext cx="8223250" cy="4899686"/>
          </a:xfrm>
        </p:spPr>
      </p:pic>
    </p:spTree>
    <p:extLst>
      <p:ext uri="{BB962C8B-B14F-4D97-AF65-F5344CB8AC3E}">
        <p14:creationId xmlns:p14="http://schemas.microsoft.com/office/powerpoint/2010/main" val="31559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052736"/>
            <a:ext cx="8223250" cy="4899686"/>
          </a:xfrm>
        </p:spPr>
      </p:pic>
    </p:spTree>
    <p:extLst>
      <p:ext uri="{BB962C8B-B14F-4D97-AF65-F5344CB8AC3E}">
        <p14:creationId xmlns:p14="http://schemas.microsoft.com/office/powerpoint/2010/main" val="29347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5" y="548680"/>
            <a:ext cx="7883885" cy="5769001"/>
          </a:xfrm>
        </p:spPr>
      </p:pic>
      <p:pic>
        <p:nvPicPr>
          <p:cNvPr id="3" name="Picture 3" descr="C:\Users\shirry.heung\AppData\Local\Microsoft\Windows\Temporary Internet Files\Content.IE5\2R9G4J68\Mouse_pointer_or_curso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9444">
            <a:off x="6041929" y="2547692"/>
            <a:ext cx="432048" cy="6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5" y="552651"/>
            <a:ext cx="7883885" cy="5761059"/>
          </a:xfrm>
        </p:spPr>
      </p:pic>
      <p:pic>
        <p:nvPicPr>
          <p:cNvPr id="3074" name="Picture 2" descr="C:\Users\shirry.heung\AppData\Local\Microsoft\Windows\Temporary Internet Files\Content.IE5\2R9G4J68\Mouse_pointer_or_cursor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3433763"/>
            <a:ext cx="98425" cy="1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hirry.heung\AppData\Local\Microsoft\Windows\Temporary Internet Files\Content.IE5\2R9G4J68\Mouse_pointer_or_cursor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1967">
            <a:off x="6006345" y="3255000"/>
            <a:ext cx="432048" cy="6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8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3" y="548680"/>
            <a:ext cx="7867388" cy="5769001"/>
          </a:xfrm>
        </p:spPr>
      </p:pic>
      <p:pic>
        <p:nvPicPr>
          <p:cNvPr id="3" name="Picture 3" descr="C:\Users\shirry.heung\AppData\Local\Microsoft\Windows\Temporary Internet Files\Content.IE5\2R9G4J68\Mouse_pointer_or_curso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1185">
            <a:off x="7437484" y="2405595"/>
            <a:ext cx="432048" cy="6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7" y="548680"/>
            <a:ext cx="7850341" cy="5769001"/>
          </a:xfrm>
        </p:spPr>
      </p:pic>
    </p:spTree>
    <p:extLst>
      <p:ext uri="{BB962C8B-B14F-4D97-AF65-F5344CB8AC3E}">
        <p14:creationId xmlns:p14="http://schemas.microsoft.com/office/powerpoint/2010/main" val="2212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7" y="564667"/>
            <a:ext cx="7850341" cy="5737026"/>
          </a:xfrm>
        </p:spPr>
      </p:pic>
    </p:spTree>
    <p:extLst>
      <p:ext uri="{BB962C8B-B14F-4D97-AF65-F5344CB8AC3E}">
        <p14:creationId xmlns:p14="http://schemas.microsoft.com/office/powerpoint/2010/main" val="42545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1619672" y="3645024"/>
            <a:ext cx="6480720" cy="1008112"/>
          </a:xfrm>
        </p:spPr>
        <p:txBody>
          <a:bodyPr/>
          <a:lstStyle/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精忠岳傳．第三七回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：「三軍未發，糧草先行；目今交兵之際，糧草要緊。」</a:t>
            </a:r>
            <a:endParaRPr lang="en-US" alt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6480720" cy="731168"/>
          </a:xfrm>
        </p:spPr>
        <p:txBody>
          <a:bodyPr/>
          <a:lstStyle/>
          <a:p>
            <a:pPr algn="l"/>
            <a:r>
              <a:rPr lang="zh-TW" altLang="en-US" sz="4000" b="1" dirty="0">
                <a:solidFill>
                  <a:schemeClr val="tx1"/>
                </a:solidFill>
              </a:rPr>
              <a:t>三軍未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動，糧草先行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…</a:t>
            </a:r>
            <a:endParaRPr lang="zh-HK" alt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3635896" y="3284984"/>
            <a:ext cx="3528392" cy="1800200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TW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制度不公</a:t>
            </a:r>
            <a:endParaRPr lang="en-US" altLang="zh-TW" sz="36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3600" b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人民自救</a:t>
            </a:r>
            <a:endParaRPr lang="en-US" altLang="zh-TW" sz="36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2051720" y="2348880"/>
            <a:ext cx="5472608" cy="731168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solidFill>
                  <a:schemeClr val="tx1"/>
                </a:solidFill>
              </a:rPr>
              <a:t>結語 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…</a:t>
            </a:r>
            <a:endParaRPr lang="zh-HK" alt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0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3059832" y="3284984"/>
            <a:ext cx="5544616" cy="1944216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罕有資源</a:t>
            </a:r>
            <a:endParaRPr lang="en-US" altLang="zh-TW" sz="32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策略部署</a:t>
            </a:r>
            <a:endParaRPr lang="en-US" altLang="zh-TW" sz="32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勝負關鍵</a:t>
            </a:r>
            <a:endParaRPr lang="en-US" altLang="zh-TW" sz="32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0850" indent="-45085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zh-TW" sz="32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835696" y="2060848"/>
            <a:ext cx="6480720" cy="731168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solidFill>
                  <a:schemeClr val="tx1"/>
                </a:solidFill>
              </a:rPr>
              <a:t>古代糧草，現代數據 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…</a:t>
            </a:r>
            <a:endParaRPr lang="zh-HK" alt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2330415" cy="6236018"/>
          </a:xfrm>
        </p:spPr>
      </p:pic>
      <p:sp>
        <p:nvSpPr>
          <p:cNvPr id="5" name="Rectangle 4"/>
          <p:cNvSpPr/>
          <p:nvPr/>
        </p:nvSpPr>
        <p:spPr>
          <a:xfrm>
            <a:off x="3563888" y="1124744"/>
            <a:ext cx="35283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b="1" dirty="0">
                <a:ea typeface="+mj-ea"/>
                <a:cs typeface="Times New Roman" panose="02020603050405020304" pitchFamily="18" charset="0"/>
              </a:rPr>
              <a:t>蘋果日報 </a:t>
            </a:r>
            <a:r>
              <a:rPr lang="en-US" altLang="zh-TW" sz="2500" b="1" dirty="0">
                <a:ea typeface="+mj-ea"/>
                <a:cs typeface="Times New Roman" panose="02020603050405020304" pitchFamily="18" charset="0"/>
              </a:rPr>
              <a:t>| </a:t>
            </a:r>
            <a:r>
              <a:rPr lang="en-US" altLang="zh-TW" sz="2500" b="1" dirty="0" smtClean="0">
                <a:ea typeface="+mj-ea"/>
                <a:cs typeface="Times New Roman" panose="02020603050405020304" pitchFamily="18" charset="0"/>
              </a:rPr>
              <a:t>2016-06-04</a:t>
            </a:r>
            <a:endParaRPr lang="en-US" altLang="zh-TW" sz="2500" b="1" dirty="0">
              <a:ea typeface="+mj-ea"/>
              <a:cs typeface="Times New Roman" panose="02020603050405020304" pitchFamily="18" charset="0"/>
            </a:endParaRPr>
          </a:p>
          <a:p>
            <a:r>
              <a:rPr lang="zh-TW" altLang="en-US" sz="2500" b="1" dirty="0">
                <a:ea typeface="+mj-ea"/>
                <a:cs typeface="Times New Roman" panose="02020603050405020304" pitchFamily="18" charset="0"/>
              </a:rPr>
              <a:t>報章 </a:t>
            </a:r>
            <a:r>
              <a:rPr lang="en-US" altLang="zh-TW" sz="2500" b="1" dirty="0">
                <a:ea typeface="+mj-ea"/>
                <a:cs typeface="Times New Roman" panose="02020603050405020304" pitchFamily="18" charset="0"/>
              </a:rPr>
              <a:t>| </a:t>
            </a:r>
            <a:r>
              <a:rPr lang="en-GB" sz="2500" b="1" dirty="0">
                <a:ea typeface="+mj-ea"/>
                <a:cs typeface="Times New Roman" panose="02020603050405020304" pitchFamily="18" charset="0"/>
              </a:rPr>
              <a:t>A04 | </a:t>
            </a:r>
            <a:r>
              <a:rPr lang="zh-TW" altLang="en-US" sz="2500" b="1" dirty="0">
                <a:ea typeface="+mj-ea"/>
                <a:cs typeface="Times New Roman" panose="02020603050405020304" pitchFamily="18" charset="0"/>
              </a:rPr>
              <a:t>要聞</a:t>
            </a:r>
            <a:endParaRPr lang="en-GB" sz="25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43608" y="3861048"/>
            <a:ext cx="2304256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139952" y="3280858"/>
            <a:ext cx="43924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zh-TW" altLang="en-US" sz="2500" b="1" dirty="0" smtClean="0">
                <a:solidFill>
                  <a:schemeClr val="tx1"/>
                </a:solidFill>
                <a:latin typeface="+mj-ea"/>
                <a:ea typeface="+mj-ea"/>
              </a:rPr>
              <a:t>有線電視新聞報導</a:t>
            </a:r>
            <a:endParaRPr kumimoji="0" lang="en-GB" sz="25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95250" indent="0">
              <a:buNone/>
            </a:pPr>
            <a:r>
              <a:rPr kumimoji="0" lang="en-GB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http://cablenews.i-cable.com/ci/videopage/news/483363/%E5%8D%B3%E6%99%82%E6%96%B0%E8%81%9E/%E6%B0%91%E5%BB%BA%E8%81%AF%E4%B8%8A%E5%B1%86%E7%AB%8B%E6%9C%83%E9%81%B8%E8%88%89%E7%96%91%E9%81%95%E5%8F%8D%E6%8C%87%E5%BC%95</a:t>
            </a:r>
            <a:endParaRPr kumimoji="0" lang="en-GB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0">
              <a:buNone/>
            </a:pPr>
            <a:endParaRPr kumimoji="0" lang="en-GB" sz="1600" dirty="0"/>
          </a:p>
        </p:txBody>
      </p:sp>
    </p:spTree>
    <p:extLst>
      <p:ext uri="{BB962C8B-B14F-4D97-AF65-F5344CB8AC3E}">
        <p14:creationId xmlns:p14="http://schemas.microsoft.com/office/powerpoint/2010/main" val="175688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18027"/>
            <a:ext cx="6922549" cy="6876027"/>
          </a:xfrm>
        </p:spPr>
      </p:pic>
      <p:sp>
        <p:nvSpPr>
          <p:cNvPr id="5" name="Rectangle 4"/>
          <p:cNvSpPr/>
          <p:nvPr/>
        </p:nvSpPr>
        <p:spPr>
          <a:xfrm>
            <a:off x="5508104" y="476672"/>
            <a:ext cx="31683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b="1" dirty="0" smtClean="0"/>
              <a:t>明報 </a:t>
            </a:r>
            <a:r>
              <a:rPr lang="en-US" altLang="zh-TW" sz="2500" b="1" dirty="0"/>
              <a:t>| </a:t>
            </a:r>
            <a:r>
              <a:rPr lang="en-US" altLang="zh-TW" sz="2500" b="1" dirty="0" smtClean="0"/>
              <a:t>2004-09-14</a:t>
            </a:r>
            <a:endParaRPr lang="en-US" altLang="zh-TW" sz="2500" b="1" dirty="0"/>
          </a:p>
          <a:p>
            <a:r>
              <a:rPr lang="zh-TW" altLang="en-US" sz="2500" b="1" dirty="0"/>
              <a:t>報章 </a:t>
            </a:r>
            <a:r>
              <a:rPr lang="en-US" altLang="zh-TW" sz="2500" b="1" dirty="0"/>
              <a:t>| </a:t>
            </a:r>
            <a:r>
              <a:rPr lang="en-GB" sz="2500" b="1" dirty="0" smtClean="0"/>
              <a:t>A08 </a:t>
            </a:r>
            <a:r>
              <a:rPr lang="en-GB" sz="2500" b="1" dirty="0"/>
              <a:t>| </a:t>
            </a:r>
            <a:r>
              <a:rPr lang="zh-TW" altLang="en-US" sz="2500" b="1" dirty="0"/>
              <a:t>港</a:t>
            </a:r>
            <a:r>
              <a:rPr lang="zh-TW" altLang="en-US" sz="2500" b="1" dirty="0" smtClean="0"/>
              <a:t>聞</a:t>
            </a:r>
            <a:endParaRPr lang="en-GB" sz="25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99592" y="5458639"/>
            <a:ext cx="7344816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924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002630"/>
          </a:xfrm>
        </p:spPr>
        <p:txBody>
          <a:bodyPr/>
          <a:lstStyle/>
          <a:p>
            <a:r>
              <a:rPr lang="zh-TW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票站調</a:t>
            </a:r>
            <a:r>
              <a:rPr lang="zh-TW" alt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查問題</a:t>
            </a:r>
            <a:endParaRPr lang="zh-HK" alt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340768"/>
            <a:ext cx="7239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556792"/>
            <a:ext cx="3295236" cy="504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33900" y="3490063"/>
            <a:ext cx="4044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b="1" dirty="0"/>
              <a:t>信報財經新聞 </a:t>
            </a:r>
            <a:r>
              <a:rPr lang="en-US" altLang="zh-TW" sz="2400" b="1" dirty="0" smtClean="0"/>
              <a:t>| </a:t>
            </a:r>
            <a:r>
              <a:rPr lang="en-US" altLang="zh-TW" sz="2400" b="1" dirty="0"/>
              <a:t>2004-10-06</a:t>
            </a:r>
          </a:p>
          <a:p>
            <a:pPr algn="just"/>
            <a:r>
              <a:rPr lang="zh-TW" altLang="en-US" sz="2400" b="1" dirty="0"/>
              <a:t>報章 </a:t>
            </a:r>
            <a:r>
              <a:rPr lang="en-US" altLang="zh-TW" sz="2400" b="1" dirty="0"/>
              <a:t>| P23 | </a:t>
            </a:r>
            <a:r>
              <a:rPr lang="zh-TW" altLang="en-US" sz="2400" b="1" dirty="0" smtClean="0"/>
              <a:t>評</a:t>
            </a:r>
            <a:r>
              <a:rPr lang="zh-TW" altLang="en-US" sz="2400" b="1" dirty="0"/>
              <a:t>論</a:t>
            </a:r>
            <a:r>
              <a:rPr lang="en-US" altLang="zh-TW" sz="2400" b="1" dirty="0"/>
              <a:t>-</a:t>
            </a:r>
            <a:r>
              <a:rPr lang="zh-TW" altLang="en-US" sz="2400" b="1" dirty="0"/>
              <a:t>中港評論．國際評論 </a:t>
            </a:r>
            <a:r>
              <a:rPr lang="en-US" altLang="zh-TW" sz="2400" b="1" dirty="0"/>
              <a:t>| </a:t>
            </a:r>
            <a:r>
              <a:rPr lang="zh-TW" altLang="en-US" sz="2400" b="1" dirty="0" smtClean="0"/>
              <a:t>鍾</a:t>
            </a:r>
            <a:r>
              <a:rPr lang="zh-TW" altLang="en-US" sz="2400" b="1" dirty="0"/>
              <a:t>庭耀</a:t>
            </a:r>
            <a:endParaRPr lang="en-GB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3202030"/>
            <a:ext cx="2361456" cy="14883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01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002630"/>
          </a:xfrm>
        </p:spPr>
        <p:txBody>
          <a:bodyPr/>
          <a:lstStyle/>
          <a:p>
            <a:r>
              <a:rPr lang="zh-TW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票站調</a:t>
            </a:r>
            <a:r>
              <a:rPr lang="zh-TW" alt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查問題</a:t>
            </a:r>
            <a:endParaRPr lang="zh-HK" alt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340768"/>
            <a:ext cx="7239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8020050" cy="50606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24128" y="5873298"/>
            <a:ext cx="2907482" cy="7441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61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1299217" y="2559422"/>
            <a:ext cx="6787752" cy="331236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票站調查以至一般民意調查的規管，應該根據三項原則制訂</a:t>
            </a:r>
            <a:r>
              <a:rPr lang="zh-TW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984250" lvl="1" indent="0">
              <a:buNone/>
            </a:pPr>
            <a:r>
              <a:rPr lang="zh-TW" altLang="en-US" sz="2800" b="1" dirty="0">
                <a:solidFill>
                  <a:schemeClr val="tx1"/>
                </a:solidFill>
              </a:rPr>
              <a:t>（一）</a:t>
            </a:r>
            <a:r>
              <a:rPr lang="zh-TW" alt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政</a:t>
            </a:r>
            <a:r>
              <a:rPr lang="zh-TW" alt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府愈少監管愈好</a:t>
            </a:r>
            <a:r>
              <a:rPr lang="zh-TW" alt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TW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4250" lvl="1" indent="0">
              <a:buNone/>
            </a:pPr>
            <a:r>
              <a:rPr lang="zh-TW" altLang="en-US" sz="2800" b="1" dirty="0" smtClean="0">
                <a:solidFill>
                  <a:schemeClr val="tx1"/>
                </a:solidFill>
              </a:rPr>
              <a:t>（二）</a:t>
            </a:r>
            <a:r>
              <a:rPr lang="zh-TW" alt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資訊</a:t>
            </a:r>
            <a:r>
              <a:rPr lang="zh-TW" alt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流通愈暢順愈好</a:t>
            </a:r>
            <a:r>
              <a:rPr lang="zh-TW" alt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TW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4250" lvl="1" indent="0">
              <a:buNone/>
            </a:pPr>
            <a:r>
              <a:rPr lang="zh-TW" altLang="en-US" sz="2800" b="1" dirty="0" smtClean="0">
                <a:solidFill>
                  <a:schemeClr val="tx1"/>
                </a:solidFill>
              </a:rPr>
              <a:t>（三）</a:t>
            </a:r>
            <a:r>
              <a:rPr lang="zh-TW" alt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專</a:t>
            </a:r>
            <a:r>
              <a:rPr lang="zh-TW" alt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業守則愈早制訂愈好。</a:t>
            </a:r>
            <a:endParaRPr lang="en-US" altLang="zh-HK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419100" y="548680"/>
            <a:ext cx="8229600" cy="1252537"/>
          </a:xfrm>
        </p:spPr>
        <p:txBody>
          <a:bodyPr/>
          <a:lstStyle/>
          <a:p>
            <a:r>
              <a:rPr lang="zh-TW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票站調查的專業規範</a:t>
            </a:r>
            <a:endParaRPr lang="zh-HK" alt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76300" y="1839342"/>
            <a:ext cx="7239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4">
      <a:dk1>
        <a:sysClr val="windowText" lastClr="000000"/>
      </a:dk1>
      <a:lt1>
        <a:sysClr val="window" lastClr="FFFFFF"/>
      </a:lt1>
      <a:dk2>
        <a:srgbClr val="8DB3E2"/>
      </a:dk2>
      <a:lt2>
        <a:srgbClr val="EEECE1"/>
      </a:lt2>
      <a:accent1>
        <a:srgbClr val="97B4D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4">
    <a:dk1>
      <a:sysClr val="windowText" lastClr="000000"/>
    </a:dk1>
    <a:lt1>
      <a:sysClr val="window" lastClr="FFFFFF"/>
    </a:lt1>
    <a:dk2>
      <a:srgbClr val="8DB3E2"/>
    </a:dk2>
    <a:lt2>
      <a:srgbClr val="EEECE1"/>
    </a:lt2>
    <a:accent1>
      <a:srgbClr val="97B4D8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20424</TotalTime>
  <Words>352</Words>
  <Application>Microsoft Office PowerPoint</Application>
  <PresentationFormat>On-screen Show (4:3)</PresentationFormat>
  <Paragraphs>48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Waveform</vt:lpstr>
      <vt:lpstr>三軍未動  數據先行</vt:lpstr>
      <vt:lpstr>PowerPoint Presentation</vt:lpstr>
      <vt:lpstr>三軍未動，糧草先行…</vt:lpstr>
      <vt:lpstr>古代糧草，現代數據 …</vt:lpstr>
      <vt:lpstr>PowerPoint Presentation</vt:lpstr>
      <vt:lpstr>PowerPoint Presentation</vt:lpstr>
      <vt:lpstr>票站調查問題</vt:lpstr>
      <vt:lpstr>票站調查問題</vt:lpstr>
      <vt:lpstr>票站調查的專業規範</vt:lpstr>
      <vt:lpstr>票站調查的專業規範</vt:lpstr>
      <vt:lpstr>數據與糧草的問題 …</vt:lpstr>
      <vt:lpstr>答案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結語 …</vt:lpstr>
    </vt:vector>
  </TitlesOfParts>
  <Company>ssrc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lee</dc:creator>
  <cp:lastModifiedBy>Robert Chung</cp:lastModifiedBy>
  <cp:revision>1489</cp:revision>
  <cp:lastPrinted>2016-07-08T07:33:50Z</cp:lastPrinted>
  <dcterms:created xsi:type="dcterms:W3CDTF">2000-01-04T10:00:10Z</dcterms:created>
  <dcterms:modified xsi:type="dcterms:W3CDTF">2016-07-08T20:57:32Z</dcterms:modified>
</cp:coreProperties>
</file>