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70" r:id="rId2"/>
    <p:sldId id="293" r:id="rId3"/>
    <p:sldId id="287" r:id="rId4"/>
    <p:sldId id="286" r:id="rId5"/>
    <p:sldId id="298" r:id="rId6"/>
    <p:sldId id="294" r:id="rId7"/>
    <p:sldId id="300" r:id="rId8"/>
    <p:sldId id="295" r:id="rId9"/>
    <p:sldId id="288" r:id="rId10"/>
    <p:sldId id="289" r:id="rId11"/>
    <p:sldId id="290" r:id="rId12"/>
    <p:sldId id="285" r:id="rId13"/>
    <p:sldId id="275" r:id="rId14"/>
    <p:sldId id="274" r:id="rId15"/>
    <p:sldId id="273" r:id="rId16"/>
    <p:sldId id="272" r:id="rId17"/>
    <p:sldId id="279" r:id="rId18"/>
    <p:sldId id="280" r:id="rId19"/>
    <p:sldId id="278" r:id="rId20"/>
    <p:sldId id="281" r:id="rId21"/>
    <p:sldId id="282" r:id="rId22"/>
    <p:sldId id="284" r:id="rId23"/>
    <p:sldId id="292" r:id="rId24"/>
    <p:sldId id="297" r:id="rId25"/>
    <p:sldId id="296" r:id="rId26"/>
  </p:sldIdLst>
  <p:sldSz cx="9144000" cy="6858000" type="screen4x3"/>
  <p:notesSz cx="6858000" cy="9144000"/>
  <p:defaultTextStyle>
    <a:defPPr>
      <a:defRPr lang="zh-HK"/>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43" autoAdjust="0"/>
    <p:restoredTop sz="94578" autoAdjust="0"/>
  </p:normalViewPr>
  <p:slideViewPr>
    <p:cSldViewPr>
      <p:cViewPr>
        <p:scale>
          <a:sx n="50" d="100"/>
          <a:sy n="50" d="100"/>
        </p:scale>
        <p:origin x="-1164" y="-2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dward.tai\Desktop\Q6new.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edward.tai\Desktop\Q7new.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edward.tai\Desktop\PSI_tracking_record_v1.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edward.tai\Desktop\PSI_tracking_record_v2.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edward.tai\Desktop\Trust_PSI_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HK" sz="1200" b="0" i="0" u="none" strike="noStrike" baseline="0">
                <a:solidFill>
                  <a:srgbClr val="000000"/>
                </a:solidFill>
                <a:latin typeface="Times New Roman" pitchFamily="18" charset="0"/>
                <a:ea typeface="新細明體"/>
                <a:cs typeface="Times New Roman" pitchFamily="18" charset="0"/>
              </a:defRPr>
            </a:pPr>
            <a:r>
              <a:rPr lang="zh-TW" altLang="en-US" sz="1200" b="0" i="0" u="none" strike="noStrike" baseline="0">
                <a:solidFill>
                  <a:srgbClr val="000000"/>
                </a:solidFill>
                <a:latin typeface="Times New Roman" pitchFamily="18" charset="0"/>
                <a:ea typeface="新細明體"/>
                <a:cs typeface="Times New Roman" pitchFamily="18" charset="0"/>
              </a:rPr>
              <a:t>People's Trust in the HKSAR Government (half-yearly average)</a:t>
            </a:r>
          </a:p>
          <a:p>
            <a:pPr>
              <a:defRPr lang="zh-HK" sz="1200" b="0" i="0" u="none" strike="noStrike" baseline="0">
                <a:solidFill>
                  <a:srgbClr val="000000"/>
                </a:solidFill>
                <a:latin typeface="Times New Roman" pitchFamily="18" charset="0"/>
                <a:ea typeface="新細明體"/>
                <a:cs typeface="Times New Roman" pitchFamily="18" charset="0"/>
              </a:defRPr>
            </a:pPr>
            <a:r>
              <a:rPr lang="zh-TW" altLang="en-US" sz="1200" b="0" i="0" u="none" strike="noStrike" baseline="0">
                <a:solidFill>
                  <a:srgbClr val="000000"/>
                </a:solidFill>
                <a:latin typeface="Times New Roman" pitchFamily="18" charset="0"/>
                <a:ea typeface="新細明體"/>
                <a:cs typeface="Times New Roman" pitchFamily="18" charset="0"/>
              </a:rPr>
              <a:t>(7-12/1992 - </a:t>
            </a:r>
            <a:r>
              <a:rPr lang="en-US" altLang="zh-TW" sz="1200" b="0" i="0" u="none" strike="noStrike" baseline="0">
                <a:solidFill>
                  <a:srgbClr val="000000"/>
                </a:solidFill>
                <a:latin typeface="Times New Roman" pitchFamily="18" charset="0"/>
                <a:ea typeface="新細明體"/>
                <a:cs typeface="Times New Roman" pitchFamily="18" charset="0"/>
              </a:rPr>
              <a:t>7</a:t>
            </a:r>
            <a:r>
              <a:rPr lang="zh-TW" altLang="en-US" sz="1200" b="0" i="0" u="none" strike="noStrike" baseline="0">
                <a:solidFill>
                  <a:srgbClr val="000000"/>
                </a:solidFill>
                <a:latin typeface="Times New Roman" pitchFamily="18" charset="0"/>
                <a:ea typeface="新細明體"/>
                <a:cs typeface="Times New Roman" pitchFamily="18" charset="0"/>
              </a:rPr>
              <a:t>-</a:t>
            </a:r>
            <a:r>
              <a:rPr lang="en-US" altLang="zh-TW" sz="1200" b="0" i="0" u="none" strike="noStrike" baseline="0">
                <a:solidFill>
                  <a:srgbClr val="000000"/>
                </a:solidFill>
                <a:latin typeface="Times New Roman" pitchFamily="18" charset="0"/>
                <a:ea typeface="新細明體"/>
                <a:cs typeface="Times New Roman" pitchFamily="18" charset="0"/>
              </a:rPr>
              <a:t>12</a:t>
            </a:r>
            <a:r>
              <a:rPr lang="zh-TW" altLang="en-US" sz="1200" b="0" i="0" u="none" strike="noStrike" baseline="0">
                <a:solidFill>
                  <a:srgbClr val="000000"/>
                </a:solidFill>
                <a:latin typeface="Times New Roman" pitchFamily="18" charset="0"/>
                <a:ea typeface="新細明體"/>
                <a:cs typeface="Times New Roman" pitchFamily="18" charset="0"/>
              </a:rPr>
              <a:t>/2012)</a:t>
            </a:r>
            <a:endParaRPr lang="zh-TW" altLang="en-US">
              <a:latin typeface="Times New Roman" pitchFamily="18" charset="0"/>
              <a:cs typeface="Times New Roman" pitchFamily="18" charset="0"/>
            </a:endParaRPr>
          </a:p>
        </c:rich>
      </c:tx>
      <c:layout>
        <c:manualLayout>
          <c:xMode val="edge"/>
          <c:yMode val="edge"/>
          <c:x val="0.29253107312525645"/>
          <c:y val="2.0373588555763152E-2"/>
        </c:manualLayout>
      </c:layout>
      <c:spPr>
        <a:noFill/>
        <a:ln w="25400">
          <a:noFill/>
        </a:ln>
      </c:spPr>
    </c:title>
    <c:plotArea>
      <c:layout>
        <c:manualLayout>
          <c:layoutTarget val="inner"/>
          <c:xMode val="edge"/>
          <c:yMode val="edge"/>
          <c:x val="9.1520610637339045E-2"/>
          <c:y val="0.11206961687410501"/>
          <c:w val="0.80545461877259883"/>
          <c:h val="0.68427038702623999"/>
        </c:manualLayout>
      </c:layout>
      <c:lineChart>
        <c:grouping val="standard"/>
        <c:ser>
          <c:idx val="0"/>
          <c:order val="0"/>
          <c:tx>
            <c:strRef>
              <c:f>'Q6'!$AN$8</c:f>
              <c:strCache>
                <c:ptCount val="1"/>
                <c:pt idx="0">
                  <c:v>Trust</c:v>
                </c:pt>
              </c:strCache>
            </c:strRef>
          </c:tx>
          <c:spPr>
            <a:ln w="12700">
              <a:solidFill>
                <a:srgbClr val="00FF00"/>
              </a:solidFill>
              <a:prstDash val="solid"/>
            </a:ln>
          </c:spPr>
          <c:marker>
            <c:symbol val="square"/>
            <c:size val="5"/>
            <c:spPr>
              <a:solidFill>
                <a:srgbClr val="00FF00"/>
              </a:solidFill>
              <a:ln>
                <a:solidFill>
                  <a:srgbClr val="00FF00"/>
                </a:solidFill>
                <a:prstDash val="solid"/>
              </a:ln>
            </c:spPr>
          </c:marker>
          <c:cat>
            <c:strRef>
              <c:f>'Q6'!$AG$9:$AG$49</c:f>
              <c:strCache>
                <c:ptCount val="41"/>
                <c:pt idx="0">
                  <c:v>7-12/92</c:v>
                </c:pt>
                <c:pt idx="1">
                  <c:v>1-6/93</c:v>
                </c:pt>
                <c:pt idx="2">
                  <c:v>7-12/93</c:v>
                </c:pt>
                <c:pt idx="3">
                  <c:v>1-6/94</c:v>
                </c:pt>
                <c:pt idx="4">
                  <c:v>7-12/94</c:v>
                </c:pt>
                <c:pt idx="5">
                  <c:v>1-6/95</c:v>
                </c:pt>
                <c:pt idx="6">
                  <c:v>7-12/95</c:v>
                </c:pt>
                <c:pt idx="7">
                  <c:v>1-6/96</c:v>
                </c:pt>
                <c:pt idx="8">
                  <c:v>7-12/96</c:v>
                </c:pt>
                <c:pt idx="9">
                  <c:v>1-6/97</c:v>
                </c:pt>
                <c:pt idx="10">
                  <c:v>7-12/97</c:v>
                </c:pt>
                <c:pt idx="11">
                  <c:v>1-6/98</c:v>
                </c:pt>
                <c:pt idx="12">
                  <c:v>7-12/98</c:v>
                </c:pt>
                <c:pt idx="13">
                  <c:v>1-6/99</c:v>
                </c:pt>
                <c:pt idx="14">
                  <c:v>7-12/99</c:v>
                </c:pt>
                <c:pt idx="15">
                  <c:v>1-6/00</c:v>
                </c:pt>
                <c:pt idx="16">
                  <c:v>7-12/00</c:v>
                </c:pt>
                <c:pt idx="17">
                  <c:v>1-6/01</c:v>
                </c:pt>
                <c:pt idx="18">
                  <c:v>7-12/01</c:v>
                </c:pt>
                <c:pt idx="19">
                  <c:v>1-6/02</c:v>
                </c:pt>
                <c:pt idx="20">
                  <c:v>7-12/02</c:v>
                </c:pt>
                <c:pt idx="21">
                  <c:v>1-6/03</c:v>
                </c:pt>
                <c:pt idx="22">
                  <c:v>7-12/03</c:v>
                </c:pt>
                <c:pt idx="23">
                  <c:v>1-6/04</c:v>
                </c:pt>
                <c:pt idx="24">
                  <c:v>7-12/04</c:v>
                </c:pt>
                <c:pt idx="25">
                  <c:v>1-6/05</c:v>
                </c:pt>
                <c:pt idx="26">
                  <c:v>7-12/05</c:v>
                </c:pt>
                <c:pt idx="27">
                  <c:v>1-6/06</c:v>
                </c:pt>
                <c:pt idx="28">
                  <c:v>7-12/06</c:v>
                </c:pt>
                <c:pt idx="29">
                  <c:v>1-6/07</c:v>
                </c:pt>
                <c:pt idx="30">
                  <c:v>7-12/07</c:v>
                </c:pt>
                <c:pt idx="31">
                  <c:v>1-6/08</c:v>
                </c:pt>
                <c:pt idx="32">
                  <c:v>7-12/08</c:v>
                </c:pt>
                <c:pt idx="33">
                  <c:v>1-6/09</c:v>
                </c:pt>
                <c:pt idx="34">
                  <c:v>7-12/09</c:v>
                </c:pt>
                <c:pt idx="35">
                  <c:v>1-6/10</c:v>
                </c:pt>
                <c:pt idx="36">
                  <c:v>7-12/10</c:v>
                </c:pt>
                <c:pt idx="37">
                  <c:v>1-6/11</c:v>
                </c:pt>
                <c:pt idx="38">
                  <c:v>7-12/11</c:v>
                </c:pt>
                <c:pt idx="39">
                  <c:v>1-6/12</c:v>
                </c:pt>
                <c:pt idx="40">
                  <c:v>*7-12/12</c:v>
                </c:pt>
              </c:strCache>
            </c:strRef>
          </c:cat>
          <c:val>
            <c:numRef>
              <c:f>'Q6'!$AN$9:$AN$49</c:f>
              <c:numCache>
                <c:formatCode>0.0%</c:formatCode>
                <c:ptCount val="41"/>
                <c:pt idx="0">
                  <c:v>0.56899999999999995</c:v>
                </c:pt>
                <c:pt idx="1">
                  <c:v>0.53916666666666657</c:v>
                </c:pt>
                <c:pt idx="2">
                  <c:v>0.54766666666666652</c:v>
                </c:pt>
                <c:pt idx="3">
                  <c:v>0.47666666666666685</c:v>
                </c:pt>
                <c:pt idx="4">
                  <c:v>0.46600000000000008</c:v>
                </c:pt>
                <c:pt idx="5">
                  <c:v>0.48383333333333328</c:v>
                </c:pt>
                <c:pt idx="6">
                  <c:v>0.48383333333333339</c:v>
                </c:pt>
                <c:pt idx="7">
                  <c:v>0.54516666666666658</c:v>
                </c:pt>
                <c:pt idx="8">
                  <c:v>0.60633333333333361</c:v>
                </c:pt>
                <c:pt idx="9">
                  <c:v>0.63233333333333352</c:v>
                </c:pt>
                <c:pt idx="10">
                  <c:v>0.5212</c:v>
                </c:pt>
                <c:pt idx="11">
                  <c:v>0.3713333333333334</c:v>
                </c:pt>
                <c:pt idx="12">
                  <c:v>0.38200000000000012</c:v>
                </c:pt>
                <c:pt idx="13">
                  <c:v>0.38650000000000012</c:v>
                </c:pt>
                <c:pt idx="14">
                  <c:v>0.39100000000000013</c:v>
                </c:pt>
                <c:pt idx="15">
                  <c:v>0.41500000000000015</c:v>
                </c:pt>
                <c:pt idx="16">
                  <c:v>0.39266666666666694</c:v>
                </c:pt>
                <c:pt idx="17">
                  <c:v>0.44233333333333325</c:v>
                </c:pt>
                <c:pt idx="18">
                  <c:v>0.40266666666666689</c:v>
                </c:pt>
                <c:pt idx="19">
                  <c:v>0.47400000000000009</c:v>
                </c:pt>
                <c:pt idx="20">
                  <c:v>0.34433333333333327</c:v>
                </c:pt>
                <c:pt idx="21">
                  <c:v>0.29933333333333334</c:v>
                </c:pt>
                <c:pt idx="22">
                  <c:v>0.29933333333333334</c:v>
                </c:pt>
                <c:pt idx="23">
                  <c:v>0.32500000000000012</c:v>
                </c:pt>
                <c:pt idx="24">
                  <c:v>0.38733333333333336</c:v>
                </c:pt>
                <c:pt idx="25">
                  <c:v>0.47100000000000009</c:v>
                </c:pt>
                <c:pt idx="26">
                  <c:v>0.59272945919518882</c:v>
                </c:pt>
                <c:pt idx="27">
                  <c:v>0.62363166351428745</c:v>
                </c:pt>
                <c:pt idx="28">
                  <c:v>0.52514900858266422</c:v>
                </c:pt>
                <c:pt idx="29">
                  <c:v>0.57347636352714948</c:v>
                </c:pt>
                <c:pt idx="30">
                  <c:v>0.59668550392322151</c:v>
                </c:pt>
                <c:pt idx="31">
                  <c:v>0.62551066139608058</c:v>
                </c:pt>
                <c:pt idx="32">
                  <c:v>0.42800083077276285</c:v>
                </c:pt>
                <c:pt idx="33">
                  <c:v>0.48207725390255596</c:v>
                </c:pt>
                <c:pt idx="34">
                  <c:v>0.46596647529452401</c:v>
                </c:pt>
                <c:pt idx="35">
                  <c:v>0.43813226599976218</c:v>
                </c:pt>
                <c:pt idx="36">
                  <c:v>0.48713630109552986</c:v>
                </c:pt>
                <c:pt idx="37">
                  <c:v>0.38285231029984551</c:v>
                </c:pt>
                <c:pt idx="38">
                  <c:v>0.39390041697161143</c:v>
                </c:pt>
                <c:pt idx="39">
                  <c:v>0.35500486168884859</c:v>
                </c:pt>
                <c:pt idx="40">
                  <c:v>0.34087684854330541</c:v>
                </c:pt>
              </c:numCache>
            </c:numRef>
          </c:val>
        </c:ser>
        <c:ser>
          <c:idx val="1"/>
          <c:order val="1"/>
          <c:tx>
            <c:strRef>
              <c:f>'Q6'!$AO$8</c:f>
              <c:strCache>
                <c:ptCount val="1"/>
                <c:pt idx="0">
                  <c:v>Half-half</c:v>
                </c:pt>
              </c:strCache>
            </c:strRef>
          </c:tx>
          <c:spPr>
            <a:ln w="12700">
              <a:solidFill>
                <a:srgbClr val="969696"/>
              </a:solidFill>
              <a:prstDash val="solid"/>
            </a:ln>
          </c:spPr>
          <c:marker>
            <c:symbol val="diamond"/>
            <c:size val="5"/>
            <c:spPr>
              <a:solidFill>
                <a:srgbClr val="969696"/>
              </a:solidFill>
              <a:ln>
                <a:solidFill>
                  <a:srgbClr val="969696"/>
                </a:solidFill>
                <a:prstDash val="solid"/>
              </a:ln>
            </c:spPr>
          </c:marker>
          <c:cat>
            <c:strRef>
              <c:f>'Q6'!$AG$9:$AG$49</c:f>
              <c:strCache>
                <c:ptCount val="41"/>
                <c:pt idx="0">
                  <c:v>7-12/92</c:v>
                </c:pt>
                <c:pt idx="1">
                  <c:v>1-6/93</c:v>
                </c:pt>
                <c:pt idx="2">
                  <c:v>7-12/93</c:v>
                </c:pt>
                <c:pt idx="3">
                  <c:v>1-6/94</c:v>
                </c:pt>
                <c:pt idx="4">
                  <c:v>7-12/94</c:v>
                </c:pt>
                <c:pt idx="5">
                  <c:v>1-6/95</c:v>
                </c:pt>
                <c:pt idx="6">
                  <c:v>7-12/95</c:v>
                </c:pt>
                <c:pt idx="7">
                  <c:v>1-6/96</c:v>
                </c:pt>
                <c:pt idx="8">
                  <c:v>7-12/96</c:v>
                </c:pt>
                <c:pt idx="9">
                  <c:v>1-6/97</c:v>
                </c:pt>
                <c:pt idx="10">
                  <c:v>7-12/97</c:v>
                </c:pt>
                <c:pt idx="11">
                  <c:v>1-6/98</c:v>
                </c:pt>
                <c:pt idx="12">
                  <c:v>7-12/98</c:v>
                </c:pt>
                <c:pt idx="13">
                  <c:v>1-6/99</c:v>
                </c:pt>
                <c:pt idx="14">
                  <c:v>7-12/99</c:v>
                </c:pt>
                <c:pt idx="15">
                  <c:v>1-6/00</c:v>
                </c:pt>
                <c:pt idx="16">
                  <c:v>7-12/00</c:v>
                </c:pt>
                <c:pt idx="17">
                  <c:v>1-6/01</c:v>
                </c:pt>
                <c:pt idx="18">
                  <c:v>7-12/01</c:v>
                </c:pt>
                <c:pt idx="19">
                  <c:v>1-6/02</c:v>
                </c:pt>
                <c:pt idx="20">
                  <c:v>7-12/02</c:v>
                </c:pt>
                <c:pt idx="21">
                  <c:v>1-6/03</c:v>
                </c:pt>
                <c:pt idx="22">
                  <c:v>7-12/03</c:v>
                </c:pt>
                <c:pt idx="23">
                  <c:v>1-6/04</c:v>
                </c:pt>
                <c:pt idx="24">
                  <c:v>7-12/04</c:v>
                </c:pt>
                <c:pt idx="25">
                  <c:v>1-6/05</c:v>
                </c:pt>
                <c:pt idx="26">
                  <c:v>7-12/05</c:v>
                </c:pt>
                <c:pt idx="27">
                  <c:v>1-6/06</c:v>
                </c:pt>
                <c:pt idx="28">
                  <c:v>7-12/06</c:v>
                </c:pt>
                <c:pt idx="29">
                  <c:v>1-6/07</c:v>
                </c:pt>
                <c:pt idx="30">
                  <c:v>7-12/07</c:v>
                </c:pt>
                <c:pt idx="31">
                  <c:v>1-6/08</c:v>
                </c:pt>
                <c:pt idx="32">
                  <c:v>7-12/08</c:v>
                </c:pt>
                <c:pt idx="33">
                  <c:v>1-6/09</c:v>
                </c:pt>
                <c:pt idx="34">
                  <c:v>7-12/09</c:v>
                </c:pt>
                <c:pt idx="35">
                  <c:v>1-6/10</c:v>
                </c:pt>
                <c:pt idx="36">
                  <c:v>7-12/10</c:v>
                </c:pt>
                <c:pt idx="37">
                  <c:v>1-6/11</c:v>
                </c:pt>
                <c:pt idx="38">
                  <c:v>7-12/11</c:v>
                </c:pt>
                <c:pt idx="39">
                  <c:v>1-6/12</c:v>
                </c:pt>
                <c:pt idx="40">
                  <c:v>*7-12/12</c:v>
                </c:pt>
              </c:strCache>
            </c:strRef>
          </c:cat>
          <c:val>
            <c:numRef>
              <c:f>'Q6'!$AO$9:$AO$49</c:f>
              <c:numCache>
                <c:formatCode>0.0%</c:formatCode>
                <c:ptCount val="41"/>
                <c:pt idx="0">
                  <c:v>0.14700000000000005</c:v>
                </c:pt>
                <c:pt idx="1">
                  <c:v>0.17450000000000004</c:v>
                </c:pt>
                <c:pt idx="2">
                  <c:v>0.16783333333333342</c:v>
                </c:pt>
                <c:pt idx="3">
                  <c:v>0.23733333333333337</c:v>
                </c:pt>
                <c:pt idx="4">
                  <c:v>0.22783333333333339</c:v>
                </c:pt>
                <c:pt idx="5">
                  <c:v>0.22383333333333338</c:v>
                </c:pt>
                <c:pt idx="6">
                  <c:v>0.22000000000000003</c:v>
                </c:pt>
                <c:pt idx="7">
                  <c:v>0.24083333333333343</c:v>
                </c:pt>
                <c:pt idx="8">
                  <c:v>0.22233333333333336</c:v>
                </c:pt>
                <c:pt idx="9">
                  <c:v>0.18833333333333344</c:v>
                </c:pt>
                <c:pt idx="10">
                  <c:v>0.2792</c:v>
                </c:pt>
                <c:pt idx="11">
                  <c:v>0.37600000000000017</c:v>
                </c:pt>
                <c:pt idx="12">
                  <c:v>0.34933333333333333</c:v>
                </c:pt>
                <c:pt idx="13">
                  <c:v>0.36050000000000015</c:v>
                </c:pt>
                <c:pt idx="14">
                  <c:v>0.30966666666666687</c:v>
                </c:pt>
                <c:pt idx="15">
                  <c:v>0.30766666666666687</c:v>
                </c:pt>
                <c:pt idx="16">
                  <c:v>0.26066666666666677</c:v>
                </c:pt>
                <c:pt idx="17">
                  <c:v>0.27366666666666678</c:v>
                </c:pt>
                <c:pt idx="18">
                  <c:v>0.26533333333333325</c:v>
                </c:pt>
                <c:pt idx="19">
                  <c:v>0.25</c:v>
                </c:pt>
                <c:pt idx="20">
                  <c:v>0.2406666666666667</c:v>
                </c:pt>
                <c:pt idx="21">
                  <c:v>0.2126666666666667</c:v>
                </c:pt>
                <c:pt idx="22">
                  <c:v>0.29800000000000015</c:v>
                </c:pt>
                <c:pt idx="23">
                  <c:v>0.30300000000000016</c:v>
                </c:pt>
                <c:pt idx="24">
                  <c:v>0.28433333333333333</c:v>
                </c:pt>
                <c:pt idx="25">
                  <c:v>0.29433333333333328</c:v>
                </c:pt>
                <c:pt idx="26">
                  <c:v>0.25077288566301997</c:v>
                </c:pt>
                <c:pt idx="27">
                  <c:v>0.28007303641807091</c:v>
                </c:pt>
                <c:pt idx="28">
                  <c:v>0.34031496249397147</c:v>
                </c:pt>
                <c:pt idx="29">
                  <c:v>0.33381025492541255</c:v>
                </c:pt>
                <c:pt idx="30">
                  <c:v>0.28205640441676399</c:v>
                </c:pt>
                <c:pt idx="31">
                  <c:v>0.27376227062137853</c:v>
                </c:pt>
                <c:pt idx="32">
                  <c:v>0.36908579437997457</c:v>
                </c:pt>
                <c:pt idx="33">
                  <c:v>0.33841018007498552</c:v>
                </c:pt>
                <c:pt idx="34">
                  <c:v>0.31227755824678599</c:v>
                </c:pt>
                <c:pt idx="35">
                  <c:v>0.263777437805083</c:v>
                </c:pt>
                <c:pt idx="36">
                  <c:v>0.31096084930475726</c:v>
                </c:pt>
                <c:pt idx="37">
                  <c:v>0.31689117500076514</c:v>
                </c:pt>
                <c:pt idx="38">
                  <c:v>0.28082328064756712</c:v>
                </c:pt>
                <c:pt idx="39">
                  <c:v>0.2777514814841045</c:v>
                </c:pt>
                <c:pt idx="40">
                  <c:v>0.28936019950103098</c:v>
                </c:pt>
              </c:numCache>
            </c:numRef>
          </c:val>
        </c:ser>
        <c:ser>
          <c:idx val="2"/>
          <c:order val="2"/>
          <c:tx>
            <c:strRef>
              <c:f>'Q6'!$AR$8</c:f>
              <c:strCache>
                <c:ptCount val="1"/>
                <c:pt idx="0">
                  <c:v>Distrust</c:v>
                </c:pt>
              </c:strCache>
            </c:strRef>
          </c:tx>
          <c:spPr>
            <a:ln w="12700">
              <a:solidFill>
                <a:srgbClr val="FF0000"/>
              </a:solidFill>
              <a:prstDash val="solid"/>
            </a:ln>
          </c:spPr>
          <c:marker>
            <c:symbol val="triangle"/>
            <c:size val="5"/>
            <c:spPr>
              <a:solidFill>
                <a:srgbClr val="FF0000"/>
              </a:solidFill>
              <a:ln>
                <a:solidFill>
                  <a:srgbClr val="FF0000"/>
                </a:solidFill>
                <a:prstDash val="solid"/>
              </a:ln>
            </c:spPr>
          </c:marker>
          <c:cat>
            <c:strRef>
              <c:f>'Q6'!$AG$9:$AG$49</c:f>
              <c:strCache>
                <c:ptCount val="41"/>
                <c:pt idx="0">
                  <c:v>7-12/92</c:v>
                </c:pt>
                <c:pt idx="1">
                  <c:v>1-6/93</c:v>
                </c:pt>
                <c:pt idx="2">
                  <c:v>7-12/93</c:v>
                </c:pt>
                <c:pt idx="3">
                  <c:v>1-6/94</c:v>
                </c:pt>
                <c:pt idx="4">
                  <c:v>7-12/94</c:v>
                </c:pt>
                <c:pt idx="5">
                  <c:v>1-6/95</c:v>
                </c:pt>
                <c:pt idx="6">
                  <c:v>7-12/95</c:v>
                </c:pt>
                <c:pt idx="7">
                  <c:v>1-6/96</c:v>
                </c:pt>
                <c:pt idx="8">
                  <c:v>7-12/96</c:v>
                </c:pt>
                <c:pt idx="9">
                  <c:v>1-6/97</c:v>
                </c:pt>
                <c:pt idx="10">
                  <c:v>7-12/97</c:v>
                </c:pt>
                <c:pt idx="11">
                  <c:v>1-6/98</c:v>
                </c:pt>
                <c:pt idx="12">
                  <c:v>7-12/98</c:v>
                </c:pt>
                <c:pt idx="13">
                  <c:v>1-6/99</c:v>
                </c:pt>
                <c:pt idx="14">
                  <c:v>7-12/99</c:v>
                </c:pt>
                <c:pt idx="15">
                  <c:v>1-6/00</c:v>
                </c:pt>
                <c:pt idx="16">
                  <c:v>7-12/00</c:v>
                </c:pt>
                <c:pt idx="17">
                  <c:v>1-6/01</c:v>
                </c:pt>
                <c:pt idx="18">
                  <c:v>7-12/01</c:v>
                </c:pt>
                <c:pt idx="19">
                  <c:v>1-6/02</c:v>
                </c:pt>
                <c:pt idx="20">
                  <c:v>7-12/02</c:v>
                </c:pt>
                <c:pt idx="21">
                  <c:v>1-6/03</c:v>
                </c:pt>
                <c:pt idx="22">
                  <c:v>7-12/03</c:v>
                </c:pt>
                <c:pt idx="23">
                  <c:v>1-6/04</c:v>
                </c:pt>
                <c:pt idx="24">
                  <c:v>7-12/04</c:v>
                </c:pt>
                <c:pt idx="25">
                  <c:v>1-6/05</c:v>
                </c:pt>
                <c:pt idx="26">
                  <c:v>7-12/05</c:v>
                </c:pt>
                <c:pt idx="27">
                  <c:v>1-6/06</c:v>
                </c:pt>
                <c:pt idx="28">
                  <c:v>7-12/06</c:v>
                </c:pt>
                <c:pt idx="29">
                  <c:v>1-6/07</c:v>
                </c:pt>
                <c:pt idx="30">
                  <c:v>7-12/07</c:v>
                </c:pt>
                <c:pt idx="31">
                  <c:v>1-6/08</c:v>
                </c:pt>
                <c:pt idx="32">
                  <c:v>7-12/08</c:v>
                </c:pt>
                <c:pt idx="33">
                  <c:v>1-6/09</c:v>
                </c:pt>
                <c:pt idx="34">
                  <c:v>7-12/09</c:v>
                </c:pt>
                <c:pt idx="35">
                  <c:v>1-6/10</c:v>
                </c:pt>
                <c:pt idx="36">
                  <c:v>7-12/10</c:v>
                </c:pt>
                <c:pt idx="37">
                  <c:v>1-6/11</c:v>
                </c:pt>
                <c:pt idx="38">
                  <c:v>7-12/11</c:v>
                </c:pt>
                <c:pt idx="39">
                  <c:v>1-6/12</c:v>
                </c:pt>
                <c:pt idx="40">
                  <c:v>*7-12/12</c:v>
                </c:pt>
              </c:strCache>
            </c:strRef>
          </c:cat>
          <c:val>
            <c:numRef>
              <c:f>'Q6'!$AR$9:$AR$49</c:f>
              <c:numCache>
                <c:formatCode>0.0%</c:formatCode>
                <c:ptCount val="41"/>
                <c:pt idx="0">
                  <c:v>0.23800000000000004</c:v>
                </c:pt>
                <c:pt idx="1">
                  <c:v>0.20733333333333337</c:v>
                </c:pt>
                <c:pt idx="2">
                  <c:v>0.21816666666666668</c:v>
                </c:pt>
                <c:pt idx="3">
                  <c:v>0.21533333333333343</c:v>
                </c:pt>
                <c:pt idx="4">
                  <c:v>0.24033333333333343</c:v>
                </c:pt>
                <c:pt idx="5">
                  <c:v>0.23283333333333342</c:v>
                </c:pt>
                <c:pt idx="6">
                  <c:v>0.22066666666666665</c:v>
                </c:pt>
                <c:pt idx="7">
                  <c:v>0.15966666666666671</c:v>
                </c:pt>
                <c:pt idx="8">
                  <c:v>0.12666666666666665</c:v>
                </c:pt>
                <c:pt idx="9">
                  <c:v>0.13466666666666666</c:v>
                </c:pt>
                <c:pt idx="10">
                  <c:v>9.5200000000000021E-2</c:v>
                </c:pt>
                <c:pt idx="11">
                  <c:v>0.16500000000000001</c:v>
                </c:pt>
                <c:pt idx="12">
                  <c:v>0.21000000000000008</c:v>
                </c:pt>
                <c:pt idx="13">
                  <c:v>0.18025000000000005</c:v>
                </c:pt>
                <c:pt idx="14">
                  <c:v>0.22766666666666666</c:v>
                </c:pt>
                <c:pt idx="15">
                  <c:v>0.20233333333333342</c:v>
                </c:pt>
                <c:pt idx="16">
                  <c:v>0.28300000000000008</c:v>
                </c:pt>
                <c:pt idx="17">
                  <c:v>0.25133333333333324</c:v>
                </c:pt>
                <c:pt idx="18">
                  <c:v>0.27766666666666684</c:v>
                </c:pt>
                <c:pt idx="19">
                  <c:v>0.22133333333333335</c:v>
                </c:pt>
                <c:pt idx="20">
                  <c:v>0.35233333333333333</c:v>
                </c:pt>
                <c:pt idx="21">
                  <c:v>0.42766666666666686</c:v>
                </c:pt>
                <c:pt idx="22">
                  <c:v>0.34900000000000009</c:v>
                </c:pt>
                <c:pt idx="23">
                  <c:v>0.31700000000000012</c:v>
                </c:pt>
                <c:pt idx="24">
                  <c:v>0.28800000000000009</c:v>
                </c:pt>
                <c:pt idx="25">
                  <c:v>0.18633333333333343</c:v>
                </c:pt>
                <c:pt idx="26">
                  <c:v>0.13062934853451352</c:v>
                </c:pt>
                <c:pt idx="27">
                  <c:v>7.6056867960898084E-2</c:v>
                </c:pt>
                <c:pt idx="28">
                  <c:v>0.11866505467592491</c:v>
                </c:pt>
                <c:pt idx="29">
                  <c:v>7.2148833305436269E-2</c:v>
                </c:pt>
                <c:pt idx="30">
                  <c:v>9.8348295006313896E-2</c:v>
                </c:pt>
                <c:pt idx="31">
                  <c:v>8.2615866548310574E-2</c:v>
                </c:pt>
                <c:pt idx="32">
                  <c:v>0.18699617144392103</c:v>
                </c:pt>
                <c:pt idx="33">
                  <c:v>0.16981610490598886</c:v>
                </c:pt>
                <c:pt idx="34">
                  <c:v>0.20754533346457846</c:v>
                </c:pt>
                <c:pt idx="35">
                  <c:v>0.28703252432662302</c:v>
                </c:pt>
                <c:pt idx="36">
                  <c:v>0.18650059010594811</c:v>
                </c:pt>
                <c:pt idx="37">
                  <c:v>0.28157989994913712</c:v>
                </c:pt>
                <c:pt idx="38">
                  <c:v>0.29680739626186942</c:v>
                </c:pt>
                <c:pt idx="39">
                  <c:v>0.34054003864037741</c:v>
                </c:pt>
                <c:pt idx="40">
                  <c:v>0.34638699431941533</c:v>
                </c:pt>
              </c:numCache>
            </c:numRef>
          </c:val>
        </c:ser>
        <c:marker val="1"/>
        <c:axId val="129839104"/>
        <c:axId val="129841024"/>
      </c:lineChart>
      <c:catAx>
        <c:axId val="129839104"/>
        <c:scaling>
          <c:orientation val="minMax"/>
        </c:scaling>
        <c:axPos val="b"/>
        <c:title>
          <c:tx>
            <c:rich>
              <a:bodyPr/>
              <a:lstStyle/>
              <a:p>
                <a:pPr algn="ctr">
                  <a:defRPr lang="zh-HK" sz="1200" b="0" i="0" u="none" strike="noStrike" baseline="0">
                    <a:solidFill>
                      <a:srgbClr val="000000"/>
                    </a:solidFill>
                    <a:latin typeface="Times New Roman" pitchFamily="18" charset="0"/>
                    <a:ea typeface="新細明體"/>
                    <a:cs typeface="Times New Roman" pitchFamily="18" charset="0"/>
                  </a:defRPr>
                </a:pPr>
                <a:r>
                  <a:rPr lang="zh-TW" altLang="en-US" sz="1200" b="0" i="0" u="none" strike="noStrike" baseline="0">
                    <a:solidFill>
                      <a:srgbClr val="000000"/>
                    </a:solidFill>
                    <a:latin typeface="Times New Roman" pitchFamily="18" charset="0"/>
                    <a:ea typeface="新細明體"/>
                    <a:cs typeface="Times New Roman" pitchFamily="18" charset="0"/>
                  </a:rPr>
                  <a:t>Month of Survey</a:t>
                </a:r>
                <a:endParaRPr lang="zh-TW" altLang="en-US">
                  <a:latin typeface="Times New Roman" pitchFamily="18" charset="0"/>
                  <a:cs typeface="Times New Roman" pitchFamily="18" charset="0"/>
                </a:endParaRPr>
              </a:p>
            </c:rich>
          </c:tx>
          <c:layout>
            <c:manualLayout>
              <c:xMode val="edge"/>
              <c:yMode val="edge"/>
              <c:x val="0.41390044079979982"/>
              <c:y val="0.91171474659403662"/>
            </c:manualLayout>
          </c:layout>
          <c:spPr>
            <a:noFill/>
            <a:ln w="25400">
              <a:noFill/>
            </a:ln>
          </c:spPr>
        </c:title>
        <c:numFmt formatCode="General" sourceLinked="1"/>
        <c:majorTickMark val="in"/>
        <c:tickLblPos val="nextTo"/>
        <c:spPr>
          <a:ln w="3175">
            <a:solidFill>
              <a:srgbClr val="000000"/>
            </a:solidFill>
            <a:prstDash val="solid"/>
          </a:ln>
        </c:spPr>
        <c:txPr>
          <a:bodyPr rot="5400000" vert="horz"/>
          <a:lstStyle/>
          <a:p>
            <a:pPr>
              <a:defRPr lang="zh-HK" sz="1100" b="0" i="0" u="none" strike="noStrike" baseline="0">
                <a:solidFill>
                  <a:srgbClr val="000000"/>
                </a:solidFill>
                <a:latin typeface="Times New Roman" pitchFamily="18" charset="0"/>
                <a:ea typeface="細明體"/>
                <a:cs typeface="Times New Roman" pitchFamily="18" charset="0"/>
              </a:defRPr>
            </a:pPr>
            <a:endParaRPr lang="zh-TW"/>
          </a:p>
        </c:txPr>
        <c:crossAx val="129841024"/>
        <c:crosses val="autoZero"/>
        <c:auto val="1"/>
        <c:lblAlgn val="ctr"/>
        <c:lblOffset val="100"/>
        <c:tickLblSkip val="2"/>
        <c:tickMarkSkip val="1"/>
      </c:catAx>
      <c:valAx>
        <c:axId val="129841024"/>
        <c:scaling>
          <c:orientation val="minMax"/>
          <c:max val="0.70000000000000029"/>
          <c:min val="0"/>
        </c:scaling>
        <c:axPos val="l"/>
        <c:majorGridlines>
          <c:spPr>
            <a:ln w="3175">
              <a:solidFill>
                <a:srgbClr val="000000"/>
              </a:solidFill>
              <a:prstDash val="sysDash"/>
            </a:ln>
          </c:spPr>
        </c:majorGridlines>
        <c:title>
          <c:tx>
            <c:rich>
              <a:bodyPr/>
              <a:lstStyle/>
              <a:p>
                <a:pPr>
                  <a:defRPr lang="zh-HK" sz="1200" b="0" i="0" u="none" strike="noStrike" baseline="0">
                    <a:solidFill>
                      <a:srgbClr val="000000"/>
                    </a:solidFill>
                    <a:latin typeface="Times New Roman" pitchFamily="18" charset="0"/>
                    <a:ea typeface="新細明體"/>
                    <a:cs typeface="Times New Roman" pitchFamily="18" charset="0"/>
                  </a:defRPr>
                </a:pPr>
                <a:r>
                  <a:rPr lang="zh-TW" altLang="en-US" sz="1200" b="0" i="0" u="none" strike="noStrike" baseline="0">
                    <a:solidFill>
                      <a:srgbClr val="000000"/>
                    </a:solidFill>
                    <a:latin typeface="Times New Roman" pitchFamily="18" charset="0"/>
                    <a:ea typeface="新細明體"/>
                    <a:cs typeface="Times New Roman" pitchFamily="18" charset="0"/>
                  </a:rPr>
                  <a:t>Percentage</a:t>
                </a:r>
                <a:endParaRPr lang="zh-TW" altLang="en-US">
                  <a:latin typeface="Times New Roman" pitchFamily="18" charset="0"/>
                  <a:cs typeface="Times New Roman" pitchFamily="18" charset="0"/>
                </a:endParaRPr>
              </a:p>
            </c:rich>
          </c:tx>
          <c:layout>
            <c:manualLayout>
              <c:xMode val="edge"/>
              <c:yMode val="edge"/>
              <c:x val="2.1784256646100217E-2"/>
              <c:y val="0.36842107138962193"/>
            </c:manualLayout>
          </c:layout>
          <c:spPr>
            <a:noFill/>
            <a:ln w="25400">
              <a:noFill/>
            </a:ln>
          </c:spPr>
        </c:title>
        <c:numFmt formatCode="0%" sourceLinked="0"/>
        <c:majorTickMark val="in"/>
        <c:tickLblPos val="nextTo"/>
        <c:spPr>
          <a:ln w="3175">
            <a:solidFill>
              <a:srgbClr val="000000"/>
            </a:solidFill>
            <a:prstDash val="solid"/>
          </a:ln>
        </c:spPr>
        <c:txPr>
          <a:bodyPr rot="0" vert="horz"/>
          <a:lstStyle/>
          <a:p>
            <a:pPr>
              <a:defRPr lang="zh-HK" sz="1200" b="0" i="0" u="none" strike="noStrike" baseline="0">
                <a:solidFill>
                  <a:srgbClr val="000000"/>
                </a:solidFill>
                <a:latin typeface="Times New Roman" pitchFamily="18" charset="0"/>
                <a:ea typeface="新細明體"/>
                <a:cs typeface="Times New Roman" pitchFamily="18" charset="0"/>
              </a:defRPr>
            </a:pPr>
            <a:endParaRPr lang="zh-TW"/>
          </a:p>
        </c:txPr>
        <c:crossAx val="129839104"/>
        <c:crosses val="autoZero"/>
        <c:crossBetween val="midCat"/>
      </c:valAx>
      <c:spPr>
        <a:solidFill>
          <a:srgbClr val="FFFFFF"/>
        </a:solidFill>
        <a:ln w="25400">
          <a:noFill/>
        </a:ln>
      </c:spPr>
    </c:plotArea>
    <c:legend>
      <c:legendPos val="r"/>
      <c:layout>
        <c:manualLayout>
          <c:xMode val="edge"/>
          <c:yMode val="edge"/>
          <c:x val="0.91109254531319384"/>
          <c:y val="0.36240719630186036"/>
          <c:w val="7.4722582669422805E-2"/>
          <c:h val="0.30131595684215456"/>
        </c:manualLayout>
      </c:layout>
      <c:spPr>
        <a:solidFill>
          <a:srgbClr val="FFFFFF"/>
        </a:solidFill>
        <a:ln w="3175">
          <a:solidFill>
            <a:srgbClr val="000000"/>
          </a:solidFill>
          <a:prstDash val="solid"/>
        </a:ln>
      </c:spPr>
      <c:txPr>
        <a:bodyPr/>
        <a:lstStyle/>
        <a:p>
          <a:pPr>
            <a:defRPr lang="zh-HK" sz="850" b="0" i="0" u="none" strike="noStrike" baseline="0">
              <a:solidFill>
                <a:srgbClr val="000000"/>
              </a:solidFill>
              <a:latin typeface="Times New Roman" pitchFamily="18" charset="0"/>
              <a:ea typeface="新細明體"/>
              <a:cs typeface="Times New Roman" pitchFamily="18" charset="0"/>
            </a:defRPr>
          </a:pPr>
          <a:endParaRPr lang="zh-TW"/>
        </a:p>
      </c:txPr>
    </c:legend>
    <c:plotVisOnly val="1"/>
    <c:dispBlanksAs val="gap"/>
  </c:chart>
  <c:spPr>
    <a:noFill/>
    <a:ln w="9525">
      <a:noFill/>
    </a:ln>
  </c:spPr>
  <c:txPr>
    <a:bodyPr/>
    <a:lstStyle/>
    <a:p>
      <a:pPr>
        <a:defRPr sz="1200" b="0" i="0" u="none" strike="noStrike" baseline="0">
          <a:solidFill>
            <a:srgbClr val="000000"/>
          </a:solidFill>
          <a:latin typeface="新細明體"/>
          <a:ea typeface="新細明體"/>
          <a:cs typeface="新細明體"/>
        </a:defRPr>
      </a:pPr>
      <a:endParaRPr lang="zh-TW"/>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lang="zh-HK"/>
            </a:pPr>
            <a:r>
              <a:rPr lang="zh-TW"/>
              <a:t>People</a:t>
            </a:r>
            <a:r>
              <a:rPr lang="en-US" altLang="zh-TW"/>
              <a:t>'</a:t>
            </a:r>
            <a:r>
              <a:rPr lang="zh-TW"/>
              <a:t>s Trust in the Beijing Central Government (half-yearly average)</a:t>
            </a:r>
          </a:p>
          <a:p>
            <a:pPr>
              <a:defRPr lang="zh-HK"/>
            </a:pPr>
            <a:r>
              <a:rPr lang="zh-TW"/>
              <a:t>(7-12/1992 - </a:t>
            </a:r>
            <a:r>
              <a:rPr lang="en-US" altLang="zh-TW"/>
              <a:t>7</a:t>
            </a:r>
            <a:r>
              <a:rPr lang="zh-TW"/>
              <a:t>-</a:t>
            </a:r>
            <a:r>
              <a:rPr lang="en-US" altLang="zh-TW"/>
              <a:t>12</a:t>
            </a:r>
            <a:r>
              <a:rPr lang="zh-TW"/>
              <a:t>/2012)</a:t>
            </a:r>
          </a:p>
        </c:rich>
      </c:tx>
      <c:layout>
        <c:manualLayout>
          <c:xMode val="edge"/>
          <c:yMode val="edge"/>
          <c:x val="0.23858921161825727"/>
          <c:y val="2.0373514431239397E-2"/>
        </c:manualLayout>
      </c:layout>
      <c:spPr>
        <a:noFill/>
        <a:ln w="25400">
          <a:noFill/>
        </a:ln>
      </c:spPr>
    </c:title>
    <c:plotArea>
      <c:layout>
        <c:manualLayout>
          <c:layoutTarget val="inner"/>
          <c:xMode val="edge"/>
          <c:yMode val="edge"/>
          <c:x val="9.1815317171948754E-2"/>
          <c:y val="0.13964821592592999"/>
          <c:w val="0.81349914104937304"/>
          <c:h val="0.66002408183128325"/>
        </c:manualLayout>
      </c:layout>
      <c:lineChart>
        <c:grouping val="standard"/>
        <c:ser>
          <c:idx val="0"/>
          <c:order val="0"/>
          <c:tx>
            <c:strRef>
              <c:f>'Q7'!$AO$8</c:f>
              <c:strCache>
                <c:ptCount val="1"/>
                <c:pt idx="0">
                  <c:v>Trust</c:v>
                </c:pt>
              </c:strCache>
            </c:strRef>
          </c:tx>
          <c:spPr>
            <a:ln w="12700">
              <a:solidFill>
                <a:srgbClr val="00FF00"/>
              </a:solidFill>
              <a:prstDash val="solid"/>
            </a:ln>
          </c:spPr>
          <c:marker>
            <c:symbol val="square"/>
            <c:size val="5"/>
            <c:spPr>
              <a:solidFill>
                <a:srgbClr val="00FF00"/>
              </a:solidFill>
              <a:ln>
                <a:solidFill>
                  <a:srgbClr val="00FF00"/>
                </a:solidFill>
                <a:prstDash val="solid"/>
              </a:ln>
            </c:spPr>
          </c:marker>
          <c:cat>
            <c:strRef>
              <c:f>'Q7'!$AH$9:$AH$49</c:f>
              <c:strCache>
                <c:ptCount val="41"/>
                <c:pt idx="0">
                  <c:v>7-12/92</c:v>
                </c:pt>
                <c:pt idx="1">
                  <c:v>1-6/93</c:v>
                </c:pt>
                <c:pt idx="2">
                  <c:v>7-12/93</c:v>
                </c:pt>
                <c:pt idx="3">
                  <c:v>1-6/94</c:v>
                </c:pt>
                <c:pt idx="4">
                  <c:v>7-12/94</c:v>
                </c:pt>
                <c:pt idx="5">
                  <c:v>1-6/95</c:v>
                </c:pt>
                <c:pt idx="6">
                  <c:v>7-12/95</c:v>
                </c:pt>
                <c:pt idx="7">
                  <c:v>1-6/96</c:v>
                </c:pt>
                <c:pt idx="8">
                  <c:v>7-12/96</c:v>
                </c:pt>
                <c:pt idx="9">
                  <c:v>1-6/97</c:v>
                </c:pt>
                <c:pt idx="10">
                  <c:v>7-12/97</c:v>
                </c:pt>
                <c:pt idx="11">
                  <c:v>1-6/98</c:v>
                </c:pt>
                <c:pt idx="12">
                  <c:v>7-12/98</c:v>
                </c:pt>
                <c:pt idx="13">
                  <c:v>1-6/99</c:v>
                </c:pt>
                <c:pt idx="14">
                  <c:v>7-12/99</c:v>
                </c:pt>
                <c:pt idx="15">
                  <c:v>1-6/00</c:v>
                </c:pt>
                <c:pt idx="16">
                  <c:v>7-12/00</c:v>
                </c:pt>
                <c:pt idx="17">
                  <c:v>1-6/01</c:v>
                </c:pt>
                <c:pt idx="18">
                  <c:v>7-12/01</c:v>
                </c:pt>
                <c:pt idx="19">
                  <c:v>1-6/02</c:v>
                </c:pt>
                <c:pt idx="20">
                  <c:v>7-12/02</c:v>
                </c:pt>
                <c:pt idx="21">
                  <c:v>1-6/03</c:v>
                </c:pt>
                <c:pt idx="22">
                  <c:v>7-12/03</c:v>
                </c:pt>
                <c:pt idx="23">
                  <c:v>1-6/04</c:v>
                </c:pt>
                <c:pt idx="24">
                  <c:v>7-12/04</c:v>
                </c:pt>
                <c:pt idx="25">
                  <c:v>1-6/05</c:v>
                </c:pt>
                <c:pt idx="26">
                  <c:v>7-12/05</c:v>
                </c:pt>
                <c:pt idx="27">
                  <c:v>1-6/06</c:v>
                </c:pt>
                <c:pt idx="28">
                  <c:v>7-12/06</c:v>
                </c:pt>
                <c:pt idx="29">
                  <c:v>1-6/07</c:v>
                </c:pt>
                <c:pt idx="30">
                  <c:v>7-12/07</c:v>
                </c:pt>
                <c:pt idx="31">
                  <c:v>1-6/08</c:v>
                </c:pt>
                <c:pt idx="32">
                  <c:v>7-12/08</c:v>
                </c:pt>
                <c:pt idx="33">
                  <c:v>1-6/09</c:v>
                </c:pt>
                <c:pt idx="34">
                  <c:v>7-12/09</c:v>
                </c:pt>
                <c:pt idx="35">
                  <c:v>1-6/10</c:v>
                </c:pt>
                <c:pt idx="36">
                  <c:v>7-12/10</c:v>
                </c:pt>
                <c:pt idx="37">
                  <c:v>1-6/11</c:v>
                </c:pt>
                <c:pt idx="38">
                  <c:v>7-12/11</c:v>
                </c:pt>
                <c:pt idx="39">
                  <c:v>1-6/12</c:v>
                </c:pt>
                <c:pt idx="40">
                  <c:v>*7-12/12</c:v>
                </c:pt>
              </c:strCache>
            </c:strRef>
          </c:cat>
          <c:val>
            <c:numRef>
              <c:f>'Q7'!$AO$9:$AO$49</c:f>
              <c:numCache>
                <c:formatCode>0.0%</c:formatCode>
                <c:ptCount val="41"/>
                <c:pt idx="0">
                  <c:v>0.18900000000000006</c:v>
                </c:pt>
                <c:pt idx="1">
                  <c:v>0.2456666666666667</c:v>
                </c:pt>
                <c:pt idx="2">
                  <c:v>0.23366666666666669</c:v>
                </c:pt>
                <c:pt idx="3">
                  <c:v>0.20566666666666669</c:v>
                </c:pt>
                <c:pt idx="4">
                  <c:v>0.17900000000000005</c:v>
                </c:pt>
                <c:pt idx="5">
                  <c:v>0.20600000000000002</c:v>
                </c:pt>
                <c:pt idx="6">
                  <c:v>0.22766666666666668</c:v>
                </c:pt>
                <c:pt idx="7">
                  <c:v>0.2235</c:v>
                </c:pt>
                <c:pt idx="8">
                  <c:v>0.26983333333333326</c:v>
                </c:pt>
                <c:pt idx="9">
                  <c:v>0.29000000000000009</c:v>
                </c:pt>
                <c:pt idx="10">
                  <c:v>0.32440000000000013</c:v>
                </c:pt>
                <c:pt idx="11">
                  <c:v>0.28700000000000009</c:v>
                </c:pt>
                <c:pt idx="12">
                  <c:v>0.30500000000000016</c:v>
                </c:pt>
                <c:pt idx="13">
                  <c:v>0.27300000000000002</c:v>
                </c:pt>
                <c:pt idx="14">
                  <c:v>0.29333333333333333</c:v>
                </c:pt>
                <c:pt idx="15">
                  <c:v>0.31866666666666688</c:v>
                </c:pt>
                <c:pt idx="16">
                  <c:v>0.31533333333333335</c:v>
                </c:pt>
                <c:pt idx="17">
                  <c:v>0.33733333333333337</c:v>
                </c:pt>
                <c:pt idx="18">
                  <c:v>0.43900000000000017</c:v>
                </c:pt>
                <c:pt idx="19">
                  <c:v>0.48666666666666686</c:v>
                </c:pt>
                <c:pt idx="20">
                  <c:v>0.41033333333333333</c:v>
                </c:pt>
                <c:pt idx="21">
                  <c:v>0.37600000000000017</c:v>
                </c:pt>
                <c:pt idx="22">
                  <c:v>0.45633333333333326</c:v>
                </c:pt>
                <c:pt idx="23">
                  <c:v>0.39966666666666689</c:v>
                </c:pt>
                <c:pt idx="24">
                  <c:v>0.47000000000000008</c:v>
                </c:pt>
                <c:pt idx="25">
                  <c:v>0.43133333333333335</c:v>
                </c:pt>
                <c:pt idx="26">
                  <c:v>0.46839216906676401</c:v>
                </c:pt>
                <c:pt idx="27">
                  <c:v>0.48503947675487386</c:v>
                </c:pt>
                <c:pt idx="28">
                  <c:v>0.4456469022339688</c:v>
                </c:pt>
                <c:pt idx="29">
                  <c:v>0.49919364631434882</c:v>
                </c:pt>
                <c:pt idx="30">
                  <c:v>0.54371745982689068</c:v>
                </c:pt>
                <c:pt idx="31">
                  <c:v>0.54864005164247942</c:v>
                </c:pt>
                <c:pt idx="32">
                  <c:v>0.53104758167614141</c:v>
                </c:pt>
                <c:pt idx="33">
                  <c:v>0.52585553471261359</c:v>
                </c:pt>
                <c:pt idx="34">
                  <c:v>0.49682269179842725</c:v>
                </c:pt>
                <c:pt idx="35">
                  <c:v>0.44714977551683199</c:v>
                </c:pt>
                <c:pt idx="36">
                  <c:v>0.39418708164390598</c:v>
                </c:pt>
                <c:pt idx="37">
                  <c:v>0.3730433263753703</c:v>
                </c:pt>
                <c:pt idx="38">
                  <c:v>0.33925302220675646</c:v>
                </c:pt>
                <c:pt idx="39">
                  <c:v>0.35168994024952138</c:v>
                </c:pt>
                <c:pt idx="40">
                  <c:v>0.25848633032416263</c:v>
                </c:pt>
              </c:numCache>
            </c:numRef>
          </c:val>
        </c:ser>
        <c:ser>
          <c:idx val="1"/>
          <c:order val="1"/>
          <c:tx>
            <c:strRef>
              <c:f>'Q7'!$AP$8</c:f>
              <c:strCache>
                <c:ptCount val="1"/>
                <c:pt idx="0">
                  <c:v>Half-half</c:v>
                </c:pt>
              </c:strCache>
            </c:strRef>
          </c:tx>
          <c:spPr>
            <a:ln w="12700">
              <a:solidFill>
                <a:srgbClr val="969696"/>
              </a:solidFill>
              <a:prstDash val="solid"/>
            </a:ln>
          </c:spPr>
          <c:marker>
            <c:symbol val="diamond"/>
            <c:size val="5"/>
            <c:spPr>
              <a:solidFill>
                <a:srgbClr val="969696"/>
              </a:solidFill>
              <a:ln>
                <a:solidFill>
                  <a:srgbClr val="969696"/>
                </a:solidFill>
                <a:prstDash val="solid"/>
              </a:ln>
            </c:spPr>
          </c:marker>
          <c:cat>
            <c:strRef>
              <c:f>'Q7'!$AH$9:$AH$49</c:f>
              <c:strCache>
                <c:ptCount val="41"/>
                <c:pt idx="0">
                  <c:v>7-12/92</c:v>
                </c:pt>
                <c:pt idx="1">
                  <c:v>1-6/93</c:v>
                </c:pt>
                <c:pt idx="2">
                  <c:v>7-12/93</c:v>
                </c:pt>
                <c:pt idx="3">
                  <c:v>1-6/94</c:v>
                </c:pt>
                <c:pt idx="4">
                  <c:v>7-12/94</c:v>
                </c:pt>
                <c:pt idx="5">
                  <c:v>1-6/95</c:v>
                </c:pt>
                <c:pt idx="6">
                  <c:v>7-12/95</c:v>
                </c:pt>
                <c:pt idx="7">
                  <c:v>1-6/96</c:v>
                </c:pt>
                <c:pt idx="8">
                  <c:v>7-12/96</c:v>
                </c:pt>
                <c:pt idx="9">
                  <c:v>1-6/97</c:v>
                </c:pt>
                <c:pt idx="10">
                  <c:v>7-12/97</c:v>
                </c:pt>
                <c:pt idx="11">
                  <c:v>1-6/98</c:v>
                </c:pt>
                <c:pt idx="12">
                  <c:v>7-12/98</c:v>
                </c:pt>
                <c:pt idx="13">
                  <c:v>1-6/99</c:v>
                </c:pt>
                <c:pt idx="14">
                  <c:v>7-12/99</c:v>
                </c:pt>
                <c:pt idx="15">
                  <c:v>1-6/00</c:v>
                </c:pt>
                <c:pt idx="16">
                  <c:v>7-12/00</c:v>
                </c:pt>
                <c:pt idx="17">
                  <c:v>1-6/01</c:v>
                </c:pt>
                <c:pt idx="18">
                  <c:v>7-12/01</c:v>
                </c:pt>
                <c:pt idx="19">
                  <c:v>1-6/02</c:v>
                </c:pt>
                <c:pt idx="20">
                  <c:v>7-12/02</c:v>
                </c:pt>
                <c:pt idx="21">
                  <c:v>1-6/03</c:v>
                </c:pt>
                <c:pt idx="22">
                  <c:v>7-12/03</c:v>
                </c:pt>
                <c:pt idx="23">
                  <c:v>1-6/04</c:v>
                </c:pt>
                <c:pt idx="24">
                  <c:v>7-12/04</c:v>
                </c:pt>
                <c:pt idx="25">
                  <c:v>1-6/05</c:v>
                </c:pt>
                <c:pt idx="26">
                  <c:v>7-12/05</c:v>
                </c:pt>
                <c:pt idx="27">
                  <c:v>1-6/06</c:v>
                </c:pt>
                <c:pt idx="28">
                  <c:v>7-12/06</c:v>
                </c:pt>
                <c:pt idx="29">
                  <c:v>1-6/07</c:v>
                </c:pt>
                <c:pt idx="30">
                  <c:v>7-12/07</c:v>
                </c:pt>
                <c:pt idx="31">
                  <c:v>1-6/08</c:v>
                </c:pt>
                <c:pt idx="32">
                  <c:v>7-12/08</c:v>
                </c:pt>
                <c:pt idx="33">
                  <c:v>1-6/09</c:v>
                </c:pt>
                <c:pt idx="34">
                  <c:v>7-12/09</c:v>
                </c:pt>
                <c:pt idx="35">
                  <c:v>1-6/10</c:v>
                </c:pt>
                <c:pt idx="36">
                  <c:v>7-12/10</c:v>
                </c:pt>
                <c:pt idx="37">
                  <c:v>1-6/11</c:v>
                </c:pt>
                <c:pt idx="38">
                  <c:v>7-12/11</c:v>
                </c:pt>
                <c:pt idx="39">
                  <c:v>1-6/12</c:v>
                </c:pt>
                <c:pt idx="40">
                  <c:v>*7-12/12</c:v>
                </c:pt>
              </c:strCache>
            </c:strRef>
          </c:cat>
          <c:val>
            <c:numRef>
              <c:f>'Q7'!$AP$9:$AP$49</c:f>
              <c:numCache>
                <c:formatCode>0.0%</c:formatCode>
                <c:ptCount val="41"/>
                <c:pt idx="0">
                  <c:v>0.20700000000000005</c:v>
                </c:pt>
                <c:pt idx="1">
                  <c:v>0.17933333333333343</c:v>
                </c:pt>
                <c:pt idx="2">
                  <c:v>0.16650000000000001</c:v>
                </c:pt>
                <c:pt idx="3">
                  <c:v>0.2116666666666667</c:v>
                </c:pt>
                <c:pt idx="4">
                  <c:v>0.2186666666666667</c:v>
                </c:pt>
                <c:pt idx="5">
                  <c:v>0.19233333333333338</c:v>
                </c:pt>
                <c:pt idx="6">
                  <c:v>0.19483333333333339</c:v>
                </c:pt>
                <c:pt idx="7">
                  <c:v>0.23883333333333345</c:v>
                </c:pt>
                <c:pt idx="8">
                  <c:v>0.23666666666666666</c:v>
                </c:pt>
                <c:pt idx="9">
                  <c:v>0.20983333333333343</c:v>
                </c:pt>
                <c:pt idx="10">
                  <c:v>0.23960000000000001</c:v>
                </c:pt>
                <c:pt idx="11">
                  <c:v>0.28466666666666685</c:v>
                </c:pt>
                <c:pt idx="12">
                  <c:v>0.28433333333333333</c:v>
                </c:pt>
                <c:pt idx="13">
                  <c:v>0.29966666666666686</c:v>
                </c:pt>
                <c:pt idx="14">
                  <c:v>0.27433333333333326</c:v>
                </c:pt>
                <c:pt idx="15">
                  <c:v>0.27066666666666678</c:v>
                </c:pt>
                <c:pt idx="16">
                  <c:v>0.22800000000000001</c:v>
                </c:pt>
                <c:pt idx="17">
                  <c:v>0.2486666666666667</c:v>
                </c:pt>
                <c:pt idx="18">
                  <c:v>0.24033333333333345</c:v>
                </c:pt>
                <c:pt idx="19">
                  <c:v>0.21533333333333338</c:v>
                </c:pt>
                <c:pt idx="20">
                  <c:v>0.2176666666666667</c:v>
                </c:pt>
                <c:pt idx="21">
                  <c:v>0.21900000000000006</c:v>
                </c:pt>
                <c:pt idx="22">
                  <c:v>0.24600000000000005</c:v>
                </c:pt>
                <c:pt idx="23">
                  <c:v>0.26166666666666677</c:v>
                </c:pt>
                <c:pt idx="24">
                  <c:v>0.25466666666666676</c:v>
                </c:pt>
                <c:pt idx="25">
                  <c:v>0.25266666666666676</c:v>
                </c:pt>
                <c:pt idx="26">
                  <c:v>0.23816307206136861</c:v>
                </c:pt>
                <c:pt idx="27">
                  <c:v>0.28205179422195975</c:v>
                </c:pt>
                <c:pt idx="28">
                  <c:v>0.31440624691370711</c:v>
                </c:pt>
                <c:pt idx="29">
                  <c:v>0.30658846424878655</c:v>
                </c:pt>
                <c:pt idx="30">
                  <c:v>0.26476937420088281</c:v>
                </c:pt>
                <c:pt idx="31">
                  <c:v>0.27418707580997043</c:v>
                </c:pt>
                <c:pt idx="32">
                  <c:v>0.29494787639169884</c:v>
                </c:pt>
                <c:pt idx="33">
                  <c:v>0.28927280092089186</c:v>
                </c:pt>
                <c:pt idx="34">
                  <c:v>0.28493893386023111</c:v>
                </c:pt>
                <c:pt idx="35">
                  <c:v>0.22278944268805301</c:v>
                </c:pt>
                <c:pt idx="36">
                  <c:v>0.2964449505882496</c:v>
                </c:pt>
                <c:pt idx="37">
                  <c:v>0.31194885904008612</c:v>
                </c:pt>
                <c:pt idx="38">
                  <c:v>0.28191763701966976</c:v>
                </c:pt>
                <c:pt idx="39">
                  <c:v>0.24622651470847701</c:v>
                </c:pt>
                <c:pt idx="40">
                  <c:v>0.27731998333969232</c:v>
                </c:pt>
              </c:numCache>
            </c:numRef>
          </c:val>
        </c:ser>
        <c:ser>
          <c:idx val="2"/>
          <c:order val="2"/>
          <c:tx>
            <c:strRef>
              <c:f>'Q7'!$AS$8</c:f>
              <c:strCache>
                <c:ptCount val="1"/>
                <c:pt idx="0">
                  <c:v>Distrust</c:v>
                </c:pt>
              </c:strCache>
            </c:strRef>
          </c:tx>
          <c:spPr>
            <a:ln w="12700">
              <a:solidFill>
                <a:srgbClr val="FF0000"/>
              </a:solidFill>
              <a:prstDash val="solid"/>
            </a:ln>
          </c:spPr>
          <c:marker>
            <c:symbol val="triangle"/>
            <c:size val="5"/>
            <c:spPr>
              <a:solidFill>
                <a:srgbClr val="FF0000"/>
              </a:solidFill>
              <a:ln>
                <a:solidFill>
                  <a:srgbClr val="FF0000"/>
                </a:solidFill>
                <a:prstDash val="solid"/>
              </a:ln>
            </c:spPr>
          </c:marker>
          <c:cat>
            <c:strRef>
              <c:f>'Q7'!$AH$9:$AH$49</c:f>
              <c:strCache>
                <c:ptCount val="41"/>
                <c:pt idx="0">
                  <c:v>7-12/92</c:v>
                </c:pt>
                <c:pt idx="1">
                  <c:v>1-6/93</c:v>
                </c:pt>
                <c:pt idx="2">
                  <c:v>7-12/93</c:v>
                </c:pt>
                <c:pt idx="3">
                  <c:v>1-6/94</c:v>
                </c:pt>
                <c:pt idx="4">
                  <c:v>7-12/94</c:v>
                </c:pt>
                <c:pt idx="5">
                  <c:v>1-6/95</c:v>
                </c:pt>
                <c:pt idx="6">
                  <c:v>7-12/95</c:v>
                </c:pt>
                <c:pt idx="7">
                  <c:v>1-6/96</c:v>
                </c:pt>
                <c:pt idx="8">
                  <c:v>7-12/96</c:v>
                </c:pt>
                <c:pt idx="9">
                  <c:v>1-6/97</c:v>
                </c:pt>
                <c:pt idx="10">
                  <c:v>7-12/97</c:v>
                </c:pt>
                <c:pt idx="11">
                  <c:v>1-6/98</c:v>
                </c:pt>
                <c:pt idx="12">
                  <c:v>7-12/98</c:v>
                </c:pt>
                <c:pt idx="13">
                  <c:v>1-6/99</c:v>
                </c:pt>
                <c:pt idx="14">
                  <c:v>7-12/99</c:v>
                </c:pt>
                <c:pt idx="15">
                  <c:v>1-6/00</c:v>
                </c:pt>
                <c:pt idx="16">
                  <c:v>7-12/00</c:v>
                </c:pt>
                <c:pt idx="17">
                  <c:v>1-6/01</c:v>
                </c:pt>
                <c:pt idx="18">
                  <c:v>7-12/01</c:v>
                </c:pt>
                <c:pt idx="19">
                  <c:v>1-6/02</c:v>
                </c:pt>
                <c:pt idx="20">
                  <c:v>7-12/02</c:v>
                </c:pt>
                <c:pt idx="21">
                  <c:v>1-6/03</c:v>
                </c:pt>
                <c:pt idx="22">
                  <c:v>7-12/03</c:v>
                </c:pt>
                <c:pt idx="23">
                  <c:v>1-6/04</c:v>
                </c:pt>
                <c:pt idx="24">
                  <c:v>7-12/04</c:v>
                </c:pt>
                <c:pt idx="25">
                  <c:v>1-6/05</c:v>
                </c:pt>
                <c:pt idx="26">
                  <c:v>7-12/05</c:v>
                </c:pt>
                <c:pt idx="27">
                  <c:v>1-6/06</c:v>
                </c:pt>
                <c:pt idx="28">
                  <c:v>7-12/06</c:v>
                </c:pt>
                <c:pt idx="29">
                  <c:v>1-6/07</c:v>
                </c:pt>
                <c:pt idx="30">
                  <c:v>7-12/07</c:v>
                </c:pt>
                <c:pt idx="31">
                  <c:v>1-6/08</c:v>
                </c:pt>
                <c:pt idx="32">
                  <c:v>7-12/08</c:v>
                </c:pt>
                <c:pt idx="33">
                  <c:v>1-6/09</c:v>
                </c:pt>
                <c:pt idx="34">
                  <c:v>7-12/09</c:v>
                </c:pt>
                <c:pt idx="35">
                  <c:v>1-6/10</c:v>
                </c:pt>
                <c:pt idx="36">
                  <c:v>7-12/10</c:v>
                </c:pt>
                <c:pt idx="37">
                  <c:v>1-6/11</c:v>
                </c:pt>
                <c:pt idx="38">
                  <c:v>7-12/11</c:v>
                </c:pt>
                <c:pt idx="39">
                  <c:v>1-6/12</c:v>
                </c:pt>
                <c:pt idx="40">
                  <c:v>*7-12/12</c:v>
                </c:pt>
              </c:strCache>
            </c:strRef>
          </c:cat>
          <c:val>
            <c:numRef>
              <c:f>'Q7'!$AS$9:$AS$49</c:f>
              <c:numCache>
                <c:formatCode>0.0%</c:formatCode>
                <c:ptCount val="41"/>
                <c:pt idx="0">
                  <c:v>0.53600000000000003</c:v>
                </c:pt>
                <c:pt idx="1">
                  <c:v>0.47516666666666685</c:v>
                </c:pt>
                <c:pt idx="2">
                  <c:v>0.50283333333333324</c:v>
                </c:pt>
                <c:pt idx="3">
                  <c:v>0.49483333333333335</c:v>
                </c:pt>
                <c:pt idx="4">
                  <c:v>0.5216666666666665</c:v>
                </c:pt>
                <c:pt idx="5">
                  <c:v>0.51216666666666644</c:v>
                </c:pt>
                <c:pt idx="6">
                  <c:v>0.46983333333333333</c:v>
                </c:pt>
                <c:pt idx="7">
                  <c:v>0.45433333333333326</c:v>
                </c:pt>
                <c:pt idx="8">
                  <c:v>0.41000000000000009</c:v>
                </c:pt>
                <c:pt idx="9">
                  <c:v>0.41666666666666685</c:v>
                </c:pt>
                <c:pt idx="10">
                  <c:v>0.29820000000000002</c:v>
                </c:pt>
                <c:pt idx="11">
                  <c:v>0.30100000000000016</c:v>
                </c:pt>
                <c:pt idx="12">
                  <c:v>0.30766666666666687</c:v>
                </c:pt>
                <c:pt idx="13">
                  <c:v>0.27333333333333326</c:v>
                </c:pt>
                <c:pt idx="14">
                  <c:v>0.29666666666666686</c:v>
                </c:pt>
                <c:pt idx="15">
                  <c:v>0.27300000000000002</c:v>
                </c:pt>
                <c:pt idx="16">
                  <c:v>0.31033333333333335</c:v>
                </c:pt>
                <c:pt idx="17">
                  <c:v>0.31100000000000011</c:v>
                </c:pt>
                <c:pt idx="18">
                  <c:v>0.22100000000000003</c:v>
                </c:pt>
                <c:pt idx="19">
                  <c:v>0.20600000000000004</c:v>
                </c:pt>
                <c:pt idx="20">
                  <c:v>0.26166666666666683</c:v>
                </c:pt>
                <c:pt idx="21">
                  <c:v>0.29400000000000009</c:v>
                </c:pt>
                <c:pt idx="22">
                  <c:v>0.20600000000000004</c:v>
                </c:pt>
                <c:pt idx="23">
                  <c:v>0.25600000000000001</c:v>
                </c:pt>
                <c:pt idx="24">
                  <c:v>0.20866666666666669</c:v>
                </c:pt>
                <c:pt idx="25">
                  <c:v>0.2466666666666667</c:v>
                </c:pt>
                <c:pt idx="26">
                  <c:v>0.24358025014628937</c:v>
                </c:pt>
                <c:pt idx="27">
                  <c:v>0.1871693048136554</c:v>
                </c:pt>
                <c:pt idx="28">
                  <c:v>0.19692778401046857</c:v>
                </c:pt>
                <c:pt idx="29">
                  <c:v>0.15550030180645186</c:v>
                </c:pt>
                <c:pt idx="30">
                  <c:v>0.15596746899121458</c:v>
                </c:pt>
                <c:pt idx="31">
                  <c:v>0.1341551844883577</c:v>
                </c:pt>
                <c:pt idx="32">
                  <c:v>0.14470871818686767</c:v>
                </c:pt>
                <c:pt idx="33">
                  <c:v>0.15399565743337074</c:v>
                </c:pt>
                <c:pt idx="34">
                  <c:v>0.18755336669400738</c:v>
                </c:pt>
                <c:pt idx="35">
                  <c:v>0.3039980857383186</c:v>
                </c:pt>
                <c:pt idx="36">
                  <c:v>0.26908063614989564</c:v>
                </c:pt>
                <c:pt idx="37">
                  <c:v>0.2751716102334385</c:v>
                </c:pt>
                <c:pt idx="38">
                  <c:v>0.32435506330427788</c:v>
                </c:pt>
                <c:pt idx="39">
                  <c:v>0.35699556875845662</c:v>
                </c:pt>
                <c:pt idx="40">
                  <c:v>0.4039770841150071</c:v>
                </c:pt>
              </c:numCache>
            </c:numRef>
          </c:val>
        </c:ser>
        <c:marker val="1"/>
        <c:axId val="129992960"/>
        <c:axId val="130027904"/>
      </c:lineChart>
      <c:catAx>
        <c:axId val="129992960"/>
        <c:scaling>
          <c:orientation val="minMax"/>
        </c:scaling>
        <c:axPos val="b"/>
        <c:title>
          <c:tx>
            <c:rich>
              <a:bodyPr/>
              <a:lstStyle/>
              <a:p>
                <a:pPr>
                  <a:defRPr lang="zh-HK"/>
                </a:pPr>
                <a:r>
                  <a:rPr lang="zh-TW"/>
                  <a:t>Month of Survey</a:t>
                </a:r>
              </a:p>
            </c:rich>
          </c:tx>
          <c:layout>
            <c:manualLayout>
              <c:xMode val="edge"/>
              <c:yMode val="edge"/>
              <c:x val="0.42219917012448138"/>
              <c:y val="0.94906621392190149"/>
            </c:manualLayout>
          </c:layout>
          <c:spPr>
            <a:noFill/>
            <a:ln w="25400">
              <a:noFill/>
            </a:ln>
          </c:spPr>
        </c:title>
        <c:numFmt formatCode="General" sourceLinked="1"/>
        <c:majorTickMark val="in"/>
        <c:tickLblPos val="nextTo"/>
        <c:spPr>
          <a:ln w="3175">
            <a:solidFill>
              <a:srgbClr val="000000"/>
            </a:solidFill>
            <a:prstDash val="solid"/>
          </a:ln>
        </c:spPr>
        <c:txPr>
          <a:bodyPr rot="5400000" vert="horz"/>
          <a:lstStyle/>
          <a:p>
            <a:pPr>
              <a:defRPr lang="zh-HK"/>
            </a:pPr>
            <a:endParaRPr lang="zh-TW"/>
          </a:p>
        </c:txPr>
        <c:crossAx val="130027904"/>
        <c:crosses val="autoZero"/>
        <c:auto val="1"/>
        <c:lblAlgn val="ctr"/>
        <c:lblOffset val="100"/>
        <c:tickLblSkip val="2"/>
        <c:tickMarkSkip val="1"/>
      </c:catAx>
      <c:valAx>
        <c:axId val="130027904"/>
        <c:scaling>
          <c:orientation val="minMax"/>
          <c:max val="0.70000000000000029"/>
        </c:scaling>
        <c:axPos val="l"/>
        <c:majorGridlines>
          <c:spPr>
            <a:ln w="3175">
              <a:solidFill>
                <a:srgbClr val="000000"/>
              </a:solidFill>
              <a:prstDash val="sysDash"/>
            </a:ln>
          </c:spPr>
        </c:majorGridlines>
        <c:title>
          <c:tx>
            <c:rich>
              <a:bodyPr/>
              <a:lstStyle/>
              <a:p>
                <a:pPr>
                  <a:defRPr lang="zh-HK"/>
                </a:pPr>
                <a:r>
                  <a:rPr lang="zh-TW"/>
                  <a:t>Percentage</a:t>
                </a:r>
              </a:p>
            </c:rich>
          </c:tx>
          <c:layout>
            <c:manualLayout>
              <c:xMode val="edge"/>
              <c:yMode val="edge"/>
              <c:x val="1.6597510373443983E-2"/>
              <c:y val="0.41595925297113739"/>
            </c:manualLayout>
          </c:layout>
          <c:spPr>
            <a:noFill/>
            <a:ln w="25400">
              <a:noFill/>
            </a:ln>
          </c:spPr>
        </c:title>
        <c:numFmt formatCode="0%" sourceLinked="0"/>
        <c:majorTickMark val="in"/>
        <c:tickLblPos val="nextTo"/>
        <c:spPr>
          <a:ln w="3175">
            <a:solidFill>
              <a:srgbClr val="000000"/>
            </a:solidFill>
            <a:prstDash val="solid"/>
          </a:ln>
        </c:spPr>
        <c:txPr>
          <a:bodyPr rot="0" vert="horz"/>
          <a:lstStyle/>
          <a:p>
            <a:pPr>
              <a:defRPr lang="zh-HK"/>
            </a:pPr>
            <a:endParaRPr lang="zh-TW"/>
          </a:p>
        </c:txPr>
        <c:crossAx val="129992960"/>
        <c:crosses val="autoZero"/>
        <c:crossBetween val="midCat"/>
        <c:majorUnit val="0.1"/>
      </c:valAx>
      <c:spPr>
        <a:solidFill>
          <a:srgbClr val="FFFFFF"/>
        </a:solidFill>
        <a:ln w="25400">
          <a:noFill/>
        </a:ln>
      </c:spPr>
    </c:plotArea>
    <c:legend>
      <c:legendPos val="r"/>
      <c:layout>
        <c:manualLayout>
          <c:xMode val="edge"/>
          <c:yMode val="edge"/>
          <c:x val="0.91274200871484679"/>
          <c:y val="0.37945197012538523"/>
          <c:w val="7.3765224284459516E-2"/>
          <c:h val="0.29671605345884888"/>
        </c:manualLayout>
      </c:layout>
      <c:spPr>
        <a:solidFill>
          <a:srgbClr val="FFFFFF"/>
        </a:solidFill>
        <a:ln w="3175">
          <a:solidFill>
            <a:srgbClr val="000000"/>
          </a:solidFill>
          <a:prstDash val="solid"/>
        </a:ln>
      </c:spPr>
      <c:txPr>
        <a:bodyPr/>
        <a:lstStyle/>
        <a:p>
          <a:pPr>
            <a:defRPr lang="zh-HK" sz="850"/>
          </a:pPr>
          <a:endParaRPr lang="zh-TW"/>
        </a:p>
      </c:txPr>
    </c:legend>
    <c:plotVisOnly val="1"/>
    <c:dispBlanksAs val="gap"/>
  </c:chart>
  <c:spPr>
    <a:noFill/>
    <a:ln w="9525">
      <a:noFill/>
    </a:ln>
  </c:spPr>
  <c:txPr>
    <a:bodyPr/>
    <a:lstStyle/>
    <a:p>
      <a:pPr>
        <a:defRPr sz="1200" b="0" i="0" u="none" strike="noStrike" baseline="0">
          <a:solidFill>
            <a:srgbClr val="000000"/>
          </a:solidFill>
          <a:latin typeface="Times New Roman" pitchFamily="18" charset="0"/>
          <a:ea typeface="新細明體"/>
          <a:cs typeface="Times New Roman" pitchFamily="18" charset="0"/>
        </a:defRPr>
      </a:pPr>
      <a:endParaRPr lang="zh-TW"/>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lang="zh-HK"/>
            </a:pPr>
            <a:r>
              <a:rPr lang="en-US" altLang="en-US" dirty="0">
                <a:latin typeface="Times New Roman" pitchFamily="18" charset="0"/>
                <a:cs typeface="Times New Roman" pitchFamily="18" charset="0"/>
              </a:rPr>
              <a:t>Public Sentiment Index</a:t>
            </a:r>
            <a:r>
              <a:rPr lang="zh-TW" altLang="en-US" dirty="0">
                <a:latin typeface="Times New Roman" pitchFamily="18" charset="0"/>
                <a:cs typeface="Times New Roman" pitchFamily="18" charset="0"/>
              </a:rPr>
              <a:t> </a:t>
            </a:r>
            <a:r>
              <a:rPr lang="en-US" altLang="zh-TW" dirty="0">
                <a:latin typeface="Times New Roman" pitchFamily="18" charset="0"/>
                <a:cs typeface="Times New Roman" pitchFamily="18" charset="0"/>
              </a:rPr>
              <a:t>(monthly average)</a:t>
            </a:r>
            <a:br>
              <a:rPr lang="en-US" altLang="zh-TW" dirty="0">
                <a:latin typeface="Times New Roman" pitchFamily="18" charset="0"/>
                <a:cs typeface="Times New Roman" pitchFamily="18" charset="0"/>
              </a:rPr>
            </a:br>
            <a:r>
              <a:rPr lang="en-US" altLang="zh-TW" dirty="0">
                <a:latin typeface="Times New Roman" pitchFamily="18" charset="0"/>
                <a:cs typeface="Times New Roman" pitchFamily="18" charset="0"/>
              </a:rPr>
              <a:t>(7/1992 - 9/2012)</a:t>
            </a:r>
            <a:r>
              <a:rPr lang="en-US" altLang="en-US" dirty="0">
                <a:latin typeface="Times New Roman" pitchFamily="18" charset="0"/>
                <a:cs typeface="Times New Roman" pitchFamily="18" charset="0"/>
              </a:rPr>
              <a:t> </a:t>
            </a:r>
          </a:p>
        </c:rich>
      </c:tx>
      <c:layout/>
    </c:title>
    <c:plotArea>
      <c:layout/>
      <c:lineChart>
        <c:grouping val="standard"/>
        <c:ser>
          <c:idx val="0"/>
          <c:order val="0"/>
          <c:tx>
            <c:strRef>
              <c:f>monthly_table!$E$1</c:f>
              <c:strCache>
                <c:ptCount val="1"/>
                <c:pt idx="0">
                  <c:v>民情指數
Public Sentiment Index (PSI)</c:v>
                </c:pt>
              </c:strCache>
            </c:strRef>
          </c:tx>
          <c:spPr>
            <a:ln>
              <a:solidFill>
                <a:srgbClr val="FF0000"/>
              </a:solidFill>
            </a:ln>
          </c:spPr>
          <c:marker>
            <c:symbol val="none"/>
          </c:marker>
          <c:cat>
            <c:strRef>
              <c:f>monthly_table!$A$2:$A$245</c:f>
              <c:strCache>
                <c:ptCount val="243"/>
                <c:pt idx="0">
                  <c:v>7/1992</c:v>
                </c:pt>
                <c:pt idx="1">
                  <c:v>8/1992</c:v>
                </c:pt>
                <c:pt idx="2">
                  <c:v>9/1992</c:v>
                </c:pt>
                <c:pt idx="3">
                  <c:v>10/1992</c:v>
                </c:pt>
                <c:pt idx="4">
                  <c:v>11/1992</c:v>
                </c:pt>
                <c:pt idx="5">
                  <c:v>12/1992</c:v>
                </c:pt>
                <c:pt idx="6">
                  <c:v>1/1993</c:v>
                </c:pt>
                <c:pt idx="7">
                  <c:v>2/1993</c:v>
                </c:pt>
                <c:pt idx="8">
                  <c:v>3/1993</c:v>
                </c:pt>
                <c:pt idx="9">
                  <c:v>4/1993</c:v>
                </c:pt>
                <c:pt idx="10">
                  <c:v>5/1993</c:v>
                </c:pt>
                <c:pt idx="11">
                  <c:v>6/1993</c:v>
                </c:pt>
                <c:pt idx="12">
                  <c:v>7/1993</c:v>
                </c:pt>
                <c:pt idx="13">
                  <c:v>8/1993</c:v>
                </c:pt>
                <c:pt idx="14">
                  <c:v>9/1993</c:v>
                </c:pt>
                <c:pt idx="15">
                  <c:v>10/1993</c:v>
                </c:pt>
                <c:pt idx="16">
                  <c:v>11/1993</c:v>
                </c:pt>
                <c:pt idx="17">
                  <c:v>12/1993</c:v>
                </c:pt>
                <c:pt idx="18">
                  <c:v>1/1994</c:v>
                </c:pt>
                <c:pt idx="19">
                  <c:v>2/1994</c:v>
                </c:pt>
                <c:pt idx="20">
                  <c:v>3/1994</c:v>
                </c:pt>
                <c:pt idx="21">
                  <c:v>4/1994</c:v>
                </c:pt>
                <c:pt idx="22">
                  <c:v>5/1994</c:v>
                </c:pt>
                <c:pt idx="23">
                  <c:v>6/1994</c:v>
                </c:pt>
                <c:pt idx="24">
                  <c:v>7/1994</c:v>
                </c:pt>
                <c:pt idx="25">
                  <c:v>8/1994</c:v>
                </c:pt>
                <c:pt idx="26">
                  <c:v>9/1994</c:v>
                </c:pt>
                <c:pt idx="27">
                  <c:v>10/1994</c:v>
                </c:pt>
                <c:pt idx="28">
                  <c:v>11/1994</c:v>
                </c:pt>
                <c:pt idx="29">
                  <c:v>12/1994</c:v>
                </c:pt>
                <c:pt idx="30">
                  <c:v>1/1995</c:v>
                </c:pt>
                <c:pt idx="31">
                  <c:v>2/1995</c:v>
                </c:pt>
                <c:pt idx="32">
                  <c:v>3/1995</c:v>
                </c:pt>
                <c:pt idx="33">
                  <c:v>4/1995</c:v>
                </c:pt>
                <c:pt idx="34">
                  <c:v>5/1995</c:v>
                </c:pt>
                <c:pt idx="35">
                  <c:v>6/1995</c:v>
                </c:pt>
                <c:pt idx="36">
                  <c:v>7/1995</c:v>
                </c:pt>
                <c:pt idx="37">
                  <c:v>8/1995</c:v>
                </c:pt>
                <c:pt idx="38">
                  <c:v>9/1995</c:v>
                </c:pt>
                <c:pt idx="39">
                  <c:v>10/1995</c:v>
                </c:pt>
                <c:pt idx="40">
                  <c:v>11/1995</c:v>
                </c:pt>
                <c:pt idx="41">
                  <c:v>12/1995</c:v>
                </c:pt>
                <c:pt idx="42">
                  <c:v>1/1996</c:v>
                </c:pt>
                <c:pt idx="43">
                  <c:v>2/1996</c:v>
                </c:pt>
                <c:pt idx="44">
                  <c:v>3/1996</c:v>
                </c:pt>
                <c:pt idx="45">
                  <c:v>4/1996</c:v>
                </c:pt>
                <c:pt idx="46">
                  <c:v>5/1996</c:v>
                </c:pt>
                <c:pt idx="47">
                  <c:v>6/1996</c:v>
                </c:pt>
                <c:pt idx="48">
                  <c:v>7/1996</c:v>
                </c:pt>
                <c:pt idx="49">
                  <c:v>8/1996</c:v>
                </c:pt>
                <c:pt idx="50">
                  <c:v>9/1996</c:v>
                </c:pt>
                <c:pt idx="51">
                  <c:v>10/1996</c:v>
                </c:pt>
                <c:pt idx="52">
                  <c:v>11/1996</c:v>
                </c:pt>
                <c:pt idx="53">
                  <c:v>12/1996</c:v>
                </c:pt>
                <c:pt idx="54">
                  <c:v>1/1997</c:v>
                </c:pt>
                <c:pt idx="55">
                  <c:v>2/1997</c:v>
                </c:pt>
                <c:pt idx="56">
                  <c:v>3/1997</c:v>
                </c:pt>
                <c:pt idx="57">
                  <c:v>4/1997</c:v>
                </c:pt>
                <c:pt idx="58">
                  <c:v>5/1997</c:v>
                </c:pt>
                <c:pt idx="59">
                  <c:v>6/1997</c:v>
                </c:pt>
                <c:pt idx="60">
                  <c:v>7/1997</c:v>
                </c:pt>
                <c:pt idx="61">
                  <c:v>8/1997</c:v>
                </c:pt>
                <c:pt idx="62">
                  <c:v>9/1997</c:v>
                </c:pt>
                <c:pt idx="63">
                  <c:v>10/1997</c:v>
                </c:pt>
                <c:pt idx="64">
                  <c:v>11/1997</c:v>
                </c:pt>
                <c:pt idx="65">
                  <c:v>12/1997</c:v>
                </c:pt>
                <c:pt idx="66">
                  <c:v>1/1998</c:v>
                </c:pt>
                <c:pt idx="67">
                  <c:v>2/1998</c:v>
                </c:pt>
                <c:pt idx="68">
                  <c:v>3/1998</c:v>
                </c:pt>
                <c:pt idx="69">
                  <c:v>4/1998</c:v>
                </c:pt>
                <c:pt idx="70">
                  <c:v>5/1998</c:v>
                </c:pt>
                <c:pt idx="71">
                  <c:v>6/1998</c:v>
                </c:pt>
                <c:pt idx="72">
                  <c:v>7/1998</c:v>
                </c:pt>
                <c:pt idx="73">
                  <c:v>8/1998</c:v>
                </c:pt>
                <c:pt idx="74">
                  <c:v>9/1998</c:v>
                </c:pt>
                <c:pt idx="75">
                  <c:v>10/1998</c:v>
                </c:pt>
                <c:pt idx="76">
                  <c:v>11/1998</c:v>
                </c:pt>
                <c:pt idx="77">
                  <c:v>12/1998</c:v>
                </c:pt>
                <c:pt idx="78">
                  <c:v>1/1999</c:v>
                </c:pt>
                <c:pt idx="79">
                  <c:v>2/1999</c:v>
                </c:pt>
                <c:pt idx="80">
                  <c:v>3/1999</c:v>
                </c:pt>
                <c:pt idx="81">
                  <c:v>4/1999</c:v>
                </c:pt>
                <c:pt idx="82">
                  <c:v>5/1999</c:v>
                </c:pt>
                <c:pt idx="83">
                  <c:v>6/1999</c:v>
                </c:pt>
                <c:pt idx="84">
                  <c:v>7/1999</c:v>
                </c:pt>
                <c:pt idx="85">
                  <c:v>8/1999</c:v>
                </c:pt>
                <c:pt idx="86">
                  <c:v>9/1999</c:v>
                </c:pt>
                <c:pt idx="87">
                  <c:v>10/1999</c:v>
                </c:pt>
                <c:pt idx="88">
                  <c:v>11/1999</c:v>
                </c:pt>
                <c:pt idx="89">
                  <c:v>12/1999</c:v>
                </c:pt>
                <c:pt idx="90">
                  <c:v>1/2000</c:v>
                </c:pt>
                <c:pt idx="91">
                  <c:v>2/2000</c:v>
                </c:pt>
                <c:pt idx="92">
                  <c:v>3/2000</c:v>
                </c:pt>
                <c:pt idx="93">
                  <c:v>4/2000</c:v>
                </c:pt>
                <c:pt idx="94">
                  <c:v>5/2000</c:v>
                </c:pt>
                <c:pt idx="95">
                  <c:v>6/2000</c:v>
                </c:pt>
                <c:pt idx="96">
                  <c:v>7/2000</c:v>
                </c:pt>
                <c:pt idx="97">
                  <c:v>8/2000</c:v>
                </c:pt>
                <c:pt idx="98">
                  <c:v>9/2000</c:v>
                </c:pt>
                <c:pt idx="99">
                  <c:v>10/2000</c:v>
                </c:pt>
                <c:pt idx="100">
                  <c:v>11/2000</c:v>
                </c:pt>
                <c:pt idx="101">
                  <c:v>12/2000</c:v>
                </c:pt>
                <c:pt idx="102">
                  <c:v>1/2001</c:v>
                </c:pt>
                <c:pt idx="103">
                  <c:v>2/2001</c:v>
                </c:pt>
                <c:pt idx="104">
                  <c:v>3/2001</c:v>
                </c:pt>
                <c:pt idx="105">
                  <c:v>4/2001</c:v>
                </c:pt>
                <c:pt idx="106">
                  <c:v>5/2001</c:v>
                </c:pt>
                <c:pt idx="107">
                  <c:v>6/2001</c:v>
                </c:pt>
                <c:pt idx="108">
                  <c:v>7/2001</c:v>
                </c:pt>
                <c:pt idx="109">
                  <c:v>8/2001</c:v>
                </c:pt>
                <c:pt idx="110">
                  <c:v>9/2001</c:v>
                </c:pt>
                <c:pt idx="111">
                  <c:v>10/2001</c:v>
                </c:pt>
                <c:pt idx="112">
                  <c:v>11/2001</c:v>
                </c:pt>
                <c:pt idx="113">
                  <c:v>12/2001</c:v>
                </c:pt>
                <c:pt idx="114">
                  <c:v>1/2002</c:v>
                </c:pt>
                <c:pt idx="115">
                  <c:v>2/2002</c:v>
                </c:pt>
                <c:pt idx="116">
                  <c:v>3/2002</c:v>
                </c:pt>
                <c:pt idx="117">
                  <c:v>4/2002</c:v>
                </c:pt>
                <c:pt idx="118">
                  <c:v>5/2002</c:v>
                </c:pt>
                <c:pt idx="119">
                  <c:v>6/2002</c:v>
                </c:pt>
                <c:pt idx="120">
                  <c:v>7/2002</c:v>
                </c:pt>
                <c:pt idx="121">
                  <c:v>8/2002</c:v>
                </c:pt>
                <c:pt idx="122">
                  <c:v>9/2002</c:v>
                </c:pt>
                <c:pt idx="123">
                  <c:v>10/2002</c:v>
                </c:pt>
                <c:pt idx="124">
                  <c:v>11/2002</c:v>
                </c:pt>
                <c:pt idx="125">
                  <c:v>12/2002</c:v>
                </c:pt>
                <c:pt idx="126">
                  <c:v>1/2003</c:v>
                </c:pt>
                <c:pt idx="127">
                  <c:v>2/2003</c:v>
                </c:pt>
                <c:pt idx="128">
                  <c:v>3/2003</c:v>
                </c:pt>
                <c:pt idx="129">
                  <c:v>4/2003</c:v>
                </c:pt>
                <c:pt idx="130">
                  <c:v>5/2003</c:v>
                </c:pt>
                <c:pt idx="131">
                  <c:v>6/2003</c:v>
                </c:pt>
                <c:pt idx="132">
                  <c:v>7/2003</c:v>
                </c:pt>
                <c:pt idx="133">
                  <c:v>8/2003</c:v>
                </c:pt>
                <c:pt idx="134">
                  <c:v>9/2003</c:v>
                </c:pt>
                <c:pt idx="135">
                  <c:v>10/2003</c:v>
                </c:pt>
                <c:pt idx="136">
                  <c:v>11/2003</c:v>
                </c:pt>
                <c:pt idx="137">
                  <c:v>12/2003</c:v>
                </c:pt>
                <c:pt idx="138">
                  <c:v>1/2004</c:v>
                </c:pt>
                <c:pt idx="139">
                  <c:v>2/2004</c:v>
                </c:pt>
                <c:pt idx="140">
                  <c:v>3/2004</c:v>
                </c:pt>
                <c:pt idx="141">
                  <c:v>4/2004</c:v>
                </c:pt>
                <c:pt idx="142">
                  <c:v>5/2004</c:v>
                </c:pt>
                <c:pt idx="143">
                  <c:v>6/2004</c:v>
                </c:pt>
                <c:pt idx="144">
                  <c:v>7/2004</c:v>
                </c:pt>
                <c:pt idx="145">
                  <c:v>8/2004</c:v>
                </c:pt>
                <c:pt idx="146">
                  <c:v>9/2004</c:v>
                </c:pt>
                <c:pt idx="147">
                  <c:v>10/2004</c:v>
                </c:pt>
                <c:pt idx="148">
                  <c:v>11/2004</c:v>
                </c:pt>
                <c:pt idx="149">
                  <c:v>12/2004</c:v>
                </c:pt>
                <c:pt idx="150">
                  <c:v>1/2005</c:v>
                </c:pt>
                <c:pt idx="151">
                  <c:v>2/2005</c:v>
                </c:pt>
                <c:pt idx="152">
                  <c:v>3/2005</c:v>
                </c:pt>
                <c:pt idx="153">
                  <c:v>4/2005</c:v>
                </c:pt>
                <c:pt idx="154">
                  <c:v>5/2005</c:v>
                </c:pt>
                <c:pt idx="155">
                  <c:v>6/2005</c:v>
                </c:pt>
                <c:pt idx="156">
                  <c:v>7/2005</c:v>
                </c:pt>
                <c:pt idx="157">
                  <c:v>8/2005</c:v>
                </c:pt>
                <c:pt idx="158">
                  <c:v>9/2005</c:v>
                </c:pt>
                <c:pt idx="159">
                  <c:v>10/2005</c:v>
                </c:pt>
                <c:pt idx="160">
                  <c:v>11/2005</c:v>
                </c:pt>
                <c:pt idx="161">
                  <c:v>12/2005</c:v>
                </c:pt>
                <c:pt idx="162">
                  <c:v>1/2006</c:v>
                </c:pt>
                <c:pt idx="163">
                  <c:v>2/2006</c:v>
                </c:pt>
                <c:pt idx="164">
                  <c:v>3/2006</c:v>
                </c:pt>
                <c:pt idx="165">
                  <c:v>4/2006</c:v>
                </c:pt>
                <c:pt idx="166">
                  <c:v>5/2006</c:v>
                </c:pt>
                <c:pt idx="167">
                  <c:v>6/2006</c:v>
                </c:pt>
                <c:pt idx="168">
                  <c:v>7/2006</c:v>
                </c:pt>
                <c:pt idx="169">
                  <c:v>8/2006</c:v>
                </c:pt>
                <c:pt idx="170">
                  <c:v>9/2006</c:v>
                </c:pt>
                <c:pt idx="171">
                  <c:v>10/2006</c:v>
                </c:pt>
                <c:pt idx="172">
                  <c:v>11/2006</c:v>
                </c:pt>
                <c:pt idx="173">
                  <c:v>12/2006</c:v>
                </c:pt>
                <c:pt idx="174">
                  <c:v>1/2007</c:v>
                </c:pt>
                <c:pt idx="175">
                  <c:v>2/2007</c:v>
                </c:pt>
                <c:pt idx="176">
                  <c:v>3/2007</c:v>
                </c:pt>
                <c:pt idx="177">
                  <c:v>4/2007</c:v>
                </c:pt>
                <c:pt idx="178">
                  <c:v>5/2007</c:v>
                </c:pt>
                <c:pt idx="179">
                  <c:v>6/2007</c:v>
                </c:pt>
                <c:pt idx="180">
                  <c:v>7/2007</c:v>
                </c:pt>
                <c:pt idx="181">
                  <c:v>8/2007</c:v>
                </c:pt>
                <c:pt idx="182">
                  <c:v>9/2007</c:v>
                </c:pt>
                <c:pt idx="183">
                  <c:v>10/2007</c:v>
                </c:pt>
                <c:pt idx="184">
                  <c:v>11/2007</c:v>
                </c:pt>
                <c:pt idx="185">
                  <c:v>12/2007</c:v>
                </c:pt>
                <c:pt idx="186">
                  <c:v>1/2008</c:v>
                </c:pt>
                <c:pt idx="187">
                  <c:v>2/2008</c:v>
                </c:pt>
                <c:pt idx="188">
                  <c:v>3/2008</c:v>
                </c:pt>
                <c:pt idx="189">
                  <c:v>4/2008</c:v>
                </c:pt>
                <c:pt idx="190">
                  <c:v>5/2008</c:v>
                </c:pt>
                <c:pt idx="191">
                  <c:v>6/2008</c:v>
                </c:pt>
                <c:pt idx="192">
                  <c:v>7/2008</c:v>
                </c:pt>
                <c:pt idx="193">
                  <c:v>8/2008</c:v>
                </c:pt>
                <c:pt idx="194">
                  <c:v>9/2008</c:v>
                </c:pt>
                <c:pt idx="195">
                  <c:v>10/2008</c:v>
                </c:pt>
                <c:pt idx="196">
                  <c:v>11/2008</c:v>
                </c:pt>
                <c:pt idx="197">
                  <c:v>12/2008</c:v>
                </c:pt>
                <c:pt idx="198">
                  <c:v>1/2009</c:v>
                </c:pt>
                <c:pt idx="199">
                  <c:v>2/2009</c:v>
                </c:pt>
                <c:pt idx="200">
                  <c:v>3/2009</c:v>
                </c:pt>
                <c:pt idx="201">
                  <c:v>4/2009</c:v>
                </c:pt>
                <c:pt idx="202">
                  <c:v>5/2009</c:v>
                </c:pt>
                <c:pt idx="203">
                  <c:v>6/2009</c:v>
                </c:pt>
                <c:pt idx="204">
                  <c:v>7/2009</c:v>
                </c:pt>
                <c:pt idx="205">
                  <c:v>8/2009</c:v>
                </c:pt>
                <c:pt idx="206">
                  <c:v>9/2009</c:v>
                </c:pt>
                <c:pt idx="207">
                  <c:v>10/2009</c:v>
                </c:pt>
                <c:pt idx="208">
                  <c:v>11/2009</c:v>
                </c:pt>
                <c:pt idx="209">
                  <c:v>12/2009</c:v>
                </c:pt>
                <c:pt idx="210">
                  <c:v>1/2010</c:v>
                </c:pt>
                <c:pt idx="211">
                  <c:v>2/2010</c:v>
                </c:pt>
                <c:pt idx="212">
                  <c:v>3/2010</c:v>
                </c:pt>
                <c:pt idx="213">
                  <c:v>4/2010</c:v>
                </c:pt>
                <c:pt idx="214">
                  <c:v>5/2010</c:v>
                </c:pt>
                <c:pt idx="215">
                  <c:v>6/2010</c:v>
                </c:pt>
                <c:pt idx="216">
                  <c:v>7/2010</c:v>
                </c:pt>
                <c:pt idx="217">
                  <c:v>8/2010</c:v>
                </c:pt>
                <c:pt idx="218">
                  <c:v>9/2010</c:v>
                </c:pt>
                <c:pt idx="219">
                  <c:v>10/2010</c:v>
                </c:pt>
                <c:pt idx="220">
                  <c:v>11/2010</c:v>
                </c:pt>
                <c:pt idx="221">
                  <c:v>12/2010</c:v>
                </c:pt>
                <c:pt idx="222">
                  <c:v>1/2011</c:v>
                </c:pt>
                <c:pt idx="223">
                  <c:v>2/2011</c:v>
                </c:pt>
                <c:pt idx="224">
                  <c:v>3/2011</c:v>
                </c:pt>
                <c:pt idx="225">
                  <c:v>4/2011</c:v>
                </c:pt>
                <c:pt idx="226">
                  <c:v>5/2011</c:v>
                </c:pt>
                <c:pt idx="227">
                  <c:v>6/2011</c:v>
                </c:pt>
                <c:pt idx="228">
                  <c:v>7/2011</c:v>
                </c:pt>
                <c:pt idx="229">
                  <c:v>8/2011</c:v>
                </c:pt>
                <c:pt idx="230">
                  <c:v>9/2011</c:v>
                </c:pt>
                <c:pt idx="231">
                  <c:v>10/2011</c:v>
                </c:pt>
                <c:pt idx="232">
                  <c:v>11/2011</c:v>
                </c:pt>
                <c:pt idx="233">
                  <c:v>12/2011</c:v>
                </c:pt>
                <c:pt idx="234">
                  <c:v>1/2012</c:v>
                </c:pt>
                <c:pt idx="235">
                  <c:v>2/2012</c:v>
                </c:pt>
                <c:pt idx="236">
                  <c:v>3/2012</c:v>
                </c:pt>
                <c:pt idx="237">
                  <c:v>4/2012</c:v>
                </c:pt>
                <c:pt idx="238">
                  <c:v>5/2012</c:v>
                </c:pt>
                <c:pt idx="239">
                  <c:v>6/2012</c:v>
                </c:pt>
                <c:pt idx="240">
                  <c:v>7/2012</c:v>
                </c:pt>
                <c:pt idx="241">
                  <c:v>8/2012</c:v>
                </c:pt>
                <c:pt idx="242">
                  <c:v>9/2012</c:v>
                </c:pt>
              </c:strCache>
            </c:strRef>
          </c:cat>
          <c:val>
            <c:numRef>
              <c:f>monthly_table!$E$2:$E$245</c:f>
              <c:numCache>
                <c:formatCode>0.0_);[Red]\(0.0\)</c:formatCode>
                <c:ptCount val="244"/>
                <c:pt idx="0">
                  <c:v>113.19662111728695</c:v>
                </c:pt>
                <c:pt idx="1">
                  <c:v>119.05183516065684</c:v>
                </c:pt>
                <c:pt idx="2">
                  <c:v>120.27167141969227</c:v>
                </c:pt>
                <c:pt idx="3">
                  <c:v>121.49150767872766</c:v>
                </c:pt>
                <c:pt idx="4">
                  <c:v>115.39232638355068</c:v>
                </c:pt>
                <c:pt idx="5">
                  <c:v>107.03473193666987</c:v>
                </c:pt>
                <c:pt idx="6">
                  <c:v>100.70782473130041</c:v>
                </c:pt>
                <c:pt idx="7">
                  <c:v>89.769735628797122</c:v>
                </c:pt>
                <c:pt idx="8">
                  <c:v>105.9127456297943</c:v>
                </c:pt>
                <c:pt idx="9">
                  <c:v>88.857314182980929</c:v>
                </c:pt>
                <c:pt idx="10">
                  <c:v>100.31445473023066</c:v>
                </c:pt>
                <c:pt idx="11">
                  <c:v>96.435687748865135</c:v>
                </c:pt>
                <c:pt idx="12">
                  <c:v>101.72298748800017</c:v>
                </c:pt>
                <c:pt idx="13">
                  <c:v>101.12403633226063</c:v>
                </c:pt>
                <c:pt idx="14">
                  <c:v>96.14801333430654</c:v>
                </c:pt>
                <c:pt idx="15">
                  <c:v>103.79150832395985</c:v>
                </c:pt>
                <c:pt idx="16">
                  <c:v>107.42008169320674</c:v>
                </c:pt>
                <c:pt idx="17">
                  <c:v>105.11664191695844</c:v>
                </c:pt>
                <c:pt idx="18">
                  <c:v>99.692229468245898</c:v>
                </c:pt>
                <c:pt idx="19">
                  <c:v>100.38301733113103</c:v>
                </c:pt>
                <c:pt idx="20">
                  <c:v>90.907036051120713</c:v>
                </c:pt>
                <c:pt idx="21">
                  <c:v>97.76081029584229</c:v>
                </c:pt>
                <c:pt idx="22">
                  <c:v>95.348749946522688</c:v>
                </c:pt>
                <c:pt idx="23">
                  <c:v>100.96592406620894</c:v>
                </c:pt>
                <c:pt idx="24">
                  <c:v>94.247876201788529</c:v>
                </c:pt>
                <c:pt idx="25">
                  <c:v>102.98151103146961</c:v>
                </c:pt>
                <c:pt idx="26">
                  <c:v>96.159671707241614</c:v>
                </c:pt>
                <c:pt idx="27">
                  <c:v>96.12558885310618</c:v>
                </c:pt>
                <c:pt idx="28">
                  <c:v>95.081249695668191</c:v>
                </c:pt>
                <c:pt idx="29">
                  <c:v>94.921078710715548</c:v>
                </c:pt>
                <c:pt idx="30">
                  <c:v>90.745326169391035</c:v>
                </c:pt>
                <c:pt idx="31">
                  <c:v>100.87072078906522</c:v>
                </c:pt>
                <c:pt idx="32">
                  <c:v>103.47739174238986</c:v>
                </c:pt>
                <c:pt idx="33">
                  <c:v>98.613180115168916</c:v>
                </c:pt>
                <c:pt idx="34">
                  <c:v>96.954183958004464</c:v>
                </c:pt>
                <c:pt idx="35">
                  <c:v>87.473334338462408</c:v>
                </c:pt>
                <c:pt idx="36">
                  <c:v>87.959998407877421</c:v>
                </c:pt>
                <c:pt idx="37">
                  <c:v>79.072767201234242</c:v>
                </c:pt>
                <c:pt idx="38">
                  <c:v>95.580410065862694</c:v>
                </c:pt>
                <c:pt idx="39">
                  <c:v>88.276714477588826</c:v>
                </c:pt>
                <c:pt idx="40">
                  <c:v>90.678180790205715</c:v>
                </c:pt>
                <c:pt idx="41">
                  <c:v>91.973628661101316</c:v>
                </c:pt>
                <c:pt idx="42">
                  <c:v>97.826851201355609</c:v>
                </c:pt>
                <c:pt idx="43">
                  <c:v>92.085906683174187</c:v>
                </c:pt>
                <c:pt idx="44">
                  <c:v>104.34250299029503</c:v>
                </c:pt>
                <c:pt idx="45">
                  <c:v>102.82478019637635</c:v>
                </c:pt>
                <c:pt idx="46">
                  <c:v>107.06932263395611</c:v>
                </c:pt>
                <c:pt idx="47">
                  <c:v>103.27257423968784</c:v>
                </c:pt>
                <c:pt idx="48">
                  <c:v>101.10875072781609</c:v>
                </c:pt>
                <c:pt idx="49">
                  <c:v>102.81927570221966</c:v>
                </c:pt>
                <c:pt idx="50">
                  <c:v>107.16345463014582</c:v>
                </c:pt>
                <c:pt idx="51">
                  <c:v>108.44513965035819</c:v>
                </c:pt>
                <c:pt idx="52">
                  <c:v>111.81804678286136</c:v>
                </c:pt>
                <c:pt idx="53">
                  <c:v>109.98284811781603</c:v>
                </c:pt>
                <c:pt idx="54">
                  <c:v>117.3930209365549</c:v>
                </c:pt>
                <c:pt idx="55">
                  <c:v>117.29645718209314</c:v>
                </c:pt>
                <c:pt idx="56">
                  <c:v>115.89812843121906</c:v>
                </c:pt>
                <c:pt idx="57">
                  <c:v>115.63431457124291</c:v>
                </c:pt>
                <c:pt idx="58">
                  <c:v>118.41173504727239</c:v>
                </c:pt>
                <c:pt idx="59">
                  <c:v>121.43058923279841</c:v>
                </c:pt>
                <c:pt idx="60">
                  <c:v>120.25894035488304</c:v>
                </c:pt>
                <c:pt idx="61">
                  <c:v>125.34505876745527</c:v>
                </c:pt>
                <c:pt idx="62">
                  <c:v>128.14635563726873</c:v>
                </c:pt>
                <c:pt idx="63">
                  <c:v>122.18184637804926</c:v>
                </c:pt>
                <c:pt idx="64">
                  <c:v>122.89199035727729</c:v>
                </c:pt>
                <c:pt idx="65">
                  <c:v>111.40025654208829</c:v>
                </c:pt>
                <c:pt idx="66">
                  <c:v>110.44414962669207</c:v>
                </c:pt>
                <c:pt idx="67">
                  <c:v>105.03541530838228</c:v>
                </c:pt>
                <c:pt idx="68">
                  <c:v>109.52797162549419</c:v>
                </c:pt>
                <c:pt idx="69">
                  <c:v>103.95736063940494</c:v>
                </c:pt>
                <c:pt idx="70">
                  <c:v>106.39218591036901</c:v>
                </c:pt>
                <c:pt idx="71">
                  <c:v>93.983584482172859</c:v>
                </c:pt>
                <c:pt idx="72">
                  <c:v>91.431324776355567</c:v>
                </c:pt>
                <c:pt idx="73">
                  <c:v>90.359326174143973</c:v>
                </c:pt>
                <c:pt idx="74">
                  <c:v>98.803566982624488</c:v>
                </c:pt>
                <c:pt idx="75">
                  <c:v>99.429026978570633</c:v>
                </c:pt>
                <c:pt idx="76">
                  <c:v>97.293583760431304</c:v>
                </c:pt>
                <c:pt idx="77">
                  <c:v>97.802740919882638</c:v>
                </c:pt>
                <c:pt idx="78">
                  <c:v>99.871562935583484</c:v>
                </c:pt>
                <c:pt idx="79">
                  <c:v>92.603032062176695</c:v>
                </c:pt>
                <c:pt idx="80">
                  <c:v>103.46450323921512</c:v>
                </c:pt>
                <c:pt idx="81">
                  <c:v>101.44927233106716</c:v>
                </c:pt>
                <c:pt idx="82">
                  <c:v>103.94753345880864</c:v>
                </c:pt>
                <c:pt idx="83">
                  <c:v>92.916939536964207</c:v>
                </c:pt>
                <c:pt idx="84">
                  <c:v>95.579249350172262</c:v>
                </c:pt>
                <c:pt idx="85">
                  <c:v>95.208713252603118</c:v>
                </c:pt>
                <c:pt idx="86">
                  <c:v>96.534967870922614</c:v>
                </c:pt>
                <c:pt idx="87">
                  <c:v>91.163606024014243</c:v>
                </c:pt>
                <c:pt idx="88">
                  <c:v>94.531943261125107</c:v>
                </c:pt>
                <c:pt idx="89">
                  <c:v>99.357867677894532</c:v>
                </c:pt>
                <c:pt idx="90">
                  <c:v>98.931924978402776</c:v>
                </c:pt>
                <c:pt idx="91">
                  <c:v>103.2304081875352</c:v>
                </c:pt>
                <c:pt idx="92">
                  <c:v>104.45560620234529</c:v>
                </c:pt>
                <c:pt idx="93">
                  <c:v>99.603592709505619</c:v>
                </c:pt>
                <c:pt idx="94">
                  <c:v>95.772736447001606</c:v>
                </c:pt>
                <c:pt idx="95">
                  <c:v>86.139970702750446</c:v>
                </c:pt>
                <c:pt idx="96">
                  <c:v>84.992661038781577</c:v>
                </c:pt>
                <c:pt idx="97">
                  <c:v>91.502295181157493</c:v>
                </c:pt>
                <c:pt idx="98">
                  <c:v>93.718792662865084</c:v>
                </c:pt>
                <c:pt idx="99">
                  <c:v>88.024711701558331</c:v>
                </c:pt>
                <c:pt idx="100">
                  <c:v>90.714271791850607</c:v>
                </c:pt>
                <c:pt idx="101">
                  <c:v>92.880278042409884</c:v>
                </c:pt>
                <c:pt idx="102">
                  <c:v>95.154191616264796</c:v>
                </c:pt>
                <c:pt idx="103">
                  <c:v>96.519429690527957</c:v>
                </c:pt>
                <c:pt idx="104">
                  <c:v>100.5435566667979</c:v>
                </c:pt>
                <c:pt idx="105">
                  <c:v>97.713991397562381</c:v>
                </c:pt>
                <c:pt idx="106">
                  <c:v>98.034564131060122</c:v>
                </c:pt>
                <c:pt idx="107">
                  <c:v>93.274804569738706</c:v>
                </c:pt>
                <c:pt idx="108">
                  <c:v>93.272478143752153</c:v>
                </c:pt>
                <c:pt idx="109">
                  <c:v>90.119143158354802</c:v>
                </c:pt>
                <c:pt idx="110">
                  <c:v>85.478762234942309</c:v>
                </c:pt>
                <c:pt idx="111">
                  <c:v>86.375492352057151</c:v>
                </c:pt>
                <c:pt idx="112">
                  <c:v>87.301476699258956</c:v>
                </c:pt>
                <c:pt idx="113">
                  <c:v>89.312482154009075</c:v>
                </c:pt>
                <c:pt idx="114">
                  <c:v>96.34174548734083</c:v>
                </c:pt>
                <c:pt idx="115">
                  <c:v>101.81477695773989</c:v>
                </c:pt>
                <c:pt idx="116">
                  <c:v>97.245627546845128</c:v>
                </c:pt>
                <c:pt idx="117">
                  <c:v>99.377961184888818</c:v>
                </c:pt>
                <c:pt idx="118">
                  <c:v>99.106451600675513</c:v>
                </c:pt>
                <c:pt idx="119">
                  <c:v>90.530647059840433</c:v>
                </c:pt>
                <c:pt idx="120">
                  <c:v>92.16264136160521</c:v>
                </c:pt>
                <c:pt idx="121">
                  <c:v>82.147784669264766</c:v>
                </c:pt>
                <c:pt idx="122">
                  <c:v>83.653967258563938</c:v>
                </c:pt>
                <c:pt idx="123">
                  <c:v>84.428557594587247</c:v>
                </c:pt>
                <c:pt idx="124">
                  <c:v>82.369944148726219</c:v>
                </c:pt>
                <c:pt idx="125">
                  <c:v>82.680966903522346</c:v>
                </c:pt>
                <c:pt idx="126">
                  <c:v>80.802564674422598</c:v>
                </c:pt>
                <c:pt idx="127">
                  <c:v>75.754607236767754</c:v>
                </c:pt>
                <c:pt idx="128">
                  <c:v>74.72753782439375</c:v>
                </c:pt>
                <c:pt idx="129">
                  <c:v>67.797634985250767</c:v>
                </c:pt>
                <c:pt idx="130">
                  <c:v>72.081619306802395</c:v>
                </c:pt>
                <c:pt idx="131">
                  <c:v>74.708464628084712</c:v>
                </c:pt>
                <c:pt idx="132">
                  <c:v>63.768868869661972</c:v>
                </c:pt>
                <c:pt idx="133">
                  <c:v>75.655517353381327</c:v>
                </c:pt>
                <c:pt idx="134">
                  <c:v>77.71761507313046</c:v>
                </c:pt>
                <c:pt idx="135">
                  <c:v>78.681931394750535</c:v>
                </c:pt>
                <c:pt idx="136">
                  <c:v>74.946710385798667</c:v>
                </c:pt>
                <c:pt idx="137">
                  <c:v>78.300072896492949</c:v>
                </c:pt>
                <c:pt idx="138">
                  <c:v>76.746582612681436</c:v>
                </c:pt>
                <c:pt idx="139">
                  <c:v>79.836466524177823</c:v>
                </c:pt>
                <c:pt idx="140">
                  <c:v>82.914936951901097</c:v>
                </c:pt>
                <c:pt idx="141">
                  <c:v>77.189951811050406</c:v>
                </c:pt>
                <c:pt idx="142">
                  <c:v>74.384070177982949</c:v>
                </c:pt>
                <c:pt idx="143">
                  <c:v>76.709567958277759</c:v>
                </c:pt>
                <c:pt idx="144">
                  <c:v>80.235431110283173</c:v>
                </c:pt>
                <c:pt idx="145">
                  <c:v>84.099504891162127</c:v>
                </c:pt>
                <c:pt idx="146">
                  <c:v>86.742766034954428</c:v>
                </c:pt>
                <c:pt idx="147">
                  <c:v>89.90095646525269</c:v>
                </c:pt>
                <c:pt idx="148">
                  <c:v>89.993566380736567</c:v>
                </c:pt>
                <c:pt idx="149">
                  <c:v>83.752785165713348</c:v>
                </c:pt>
                <c:pt idx="150">
                  <c:v>81.548554501221417</c:v>
                </c:pt>
                <c:pt idx="151">
                  <c:v>84.894662253839812</c:v>
                </c:pt>
                <c:pt idx="152">
                  <c:v>89.64070166009445</c:v>
                </c:pt>
                <c:pt idx="153">
                  <c:v>105.70303537645293</c:v>
                </c:pt>
                <c:pt idx="154">
                  <c:v>107.19299399736364</c:v>
                </c:pt>
                <c:pt idx="155">
                  <c:v>117.15707779997388</c:v>
                </c:pt>
                <c:pt idx="156">
                  <c:v>125.92067161402773</c:v>
                </c:pt>
                <c:pt idx="157">
                  <c:v>120.56055452987388</c:v>
                </c:pt>
                <c:pt idx="158">
                  <c:v>126.02314030889794</c:v>
                </c:pt>
                <c:pt idx="159">
                  <c:v>130.08109576450269</c:v>
                </c:pt>
                <c:pt idx="160">
                  <c:v>128.31772834461199</c:v>
                </c:pt>
                <c:pt idx="161">
                  <c:v>118.77814199939155</c:v>
                </c:pt>
                <c:pt idx="162">
                  <c:v>125.47252472626946</c:v>
                </c:pt>
                <c:pt idx="163">
                  <c:v>125.41220704455246</c:v>
                </c:pt>
                <c:pt idx="164">
                  <c:v>127.22702582505036</c:v>
                </c:pt>
                <c:pt idx="165">
                  <c:v>130.48731475191283</c:v>
                </c:pt>
                <c:pt idx="166">
                  <c:v>128.44259505675322</c:v>
                </c:pt>
                <c:pt idx="167">
                  <c:v>132.77033762845105</c:v>
                </c:pt>
                <c:pt idx="168">
                  <c:v>124.88111283388442</c:v>
                </c:pt>
                <c:pt idx="169">
                  <c:v>122.75595051062623</c:v>
                </c:pt>
                <c:pt idx="170">
                  <c:v>121.47180528483018</c:v>
                </c:pt>
                <c:pt idx="171">
                  <c:v>117.61238925248767</c:v>
                </c:pt>
                <c:pt idx="172">
                  <c:v>118.46030372452049</c:v>
                </c:pt>
                <c:pt idx="173">
                  <c:v>117.91066566253804</c:v>
                </c:pt>
                <c:pt idx="174">
                  <c:v>113.27656022815667</c:v>
                </c:pt>
                <c:pt idx="175">
                  <c:v>120.36079249619584</c:v>
                </c:pt>
                <c:pt idx="176">
                  <c:v>124.96229400144946</c:v>
                </c:pt>
                <c:pt idx="177">
                  <c:v>128.97800343822107</c:v>
                </c:pt>
                <c:pt idx="178">
                  <c:v>128.1047075735348</c:v>
                </c:pt>
                <c:pt idx="179">
                  <c:v>131.33776599343722</c:v>
                </c:pt>
                <c:pt idx="180">
                  <c:v>127.10129658871534</c:v>
                </c:pt>
                <c:pt idx="181">
                  <c:v>127.87588846484388</c:v>
                </c:pt>
                <c:pt idx="182">
                  <c:v>126.90056245895873</c:v>
                </c:pt>
                <c:pt idx="183">
                  <c:v>124.1772244732806</c:v>
                </c:pt>
                <c:pt idx="184">
                  <c:v>123.08663994921073</c:v>
                </c:pt>
                <c:pt idx="185">
                  <c:v>123.71450870344115</c:v>
                </c:pt>
                <c:pt idx="186">
                  <c:v>117.01300848269651</c:v>
                </c:pt>
                <c:pt idx="187">
                  <c:v>124.91877811084285</c:v>
                </c:pt>
                <c:pt idx="188">
                  <c:v>126.16935390423208</c:v>
                </c:pt>
                <c:pt idx="189">
                  <c:v>123.81399636504717</c:v>
                </c:pt>
                <c:pt idx="190">
                  <c:v>125.02443883013711</c:v>
                </c:pt>
                <c:pt idx="191">
                  <c:v>113.58764760989912</c:v>
                </c:pt>
                <c:pt idx="192">
                  <c:v>108.20233523401329</c:v>
                </c:pt>
                <c:pt idx="193">
                  <c:v>102.57341891005248</c:v>
                </c:pt>
                <c:pt idx="194">
                  <c:v>99.603076175749507</c:v>
                </c:pt>
                <c:pt idx="195">
                  <c:v>98.097097919459841</c:v>
                </c:pt>
                <c:pt idx="196">
                  <c:v>100.16551404742494</c:v>
                </c:pt>
                <c:pt idx="197">
                  <c:v>98.664635719529954</c:v>
                </c:pt>
                <c:pt idx="198">
                  <c:v>98.307169102525933</c:v>
                </c:pt>
                <c:pt idx="199">
                  <c:v>100.15856006902158</c:v>
                </c:pt>
                <c:pt idx="200">
                  <c:v>97.224250972645564</c:v>
                </c:pt>
                <c:pt idx="201">
                  <c:v>98.561193143528357</c:v>
                </c:pt>
                <c:pt idx="202">
                  <c:v>103.15300402428771</c:v>
                </c:pt>
                <c:pt idx="203">
                  <c:v>103.99912700314979</c:v>
                </c:pt>
                <c:pt idx="204">
                  <c:v>105.48951013398904</c:v>
                </c:pt>
                <c:pt idx="205">
                  <c:v>103.05403939338625</c:v>
                </c:pt>
                <c:pt idx="206">
                  <c:v>102.15515408370668</c:v>
                </c:pt>
                <c:pt idx="207">
                  <c:v>95.517508077606379</c:v>
                </c:pt>
                <c:pt idx="208">
                  <c:v>93.706191211168232</c:v>
                </c:pt>
                <c:pt idx="209">
                  <c:v>101.20741123544632</c:v>
                </c:pt>
                <c:pt idx="210">
                  <c:v>99.228375634701038</c:v>
                </c:pt>
                <c:pt idx="211">
                  <c:v>98.883261710234308</c:v>
                </c:pt>
                <c:pt idx="212">
                  <c:v>97.135056203463847</c:v>
                </c:pt>
                <c:pt idx="213">
                  <c:v>94.153494251379072</c:v>
                </c:pt>
                <c:pt idx="214">
                  <c:v>91.178185958190085</c:v>
                </c:pt>
                <c:pt idx="215">
                  <c:v>91.942465476717544</c:v>
                </c:pt>
                <c:pt idx="216">
                  <c:v>90.245976284796015</c:v>
                </c:pt>
                <c:pt idx="217">
                  <c:v>90.716072449205214</c:v>
                </c:pt>
                <c:pt idx="218">
                  <c:v>108.30821703371906</c:v>
                </c:pt>
                <c:pt idx="219">
                  <c:v>103.0883014458412</c:v>
                </c:pt>
                <c:pt idx="220">
                  <c:v>102.76815974287582</c:v>
                </c:pt>
                <c:pt idx="221">
                  <c:v>99.077405973242023</c:v>
                </c:pt>
                <c:pt idx="222">
                  <c:v>98.317951069027515</c:v>
                </c:pt>
                <c:pt idx="223">
                  <c:v>90.155787599334957</c:v>
                </c:pt>
                <c:pt idx="224">
                  <c:v>90.725079912613737</c:v>
                </c:pt>
                <c:pt idx="225">
                  <c:v>89.0158244761476</c:v>
                </c:pt>
                <c:pt idx="226">
                  <c:v>87.792603826514778</c:v>
                </c:pt>
                <c:pt idx="227">
                  <c:v>80.112567379142163</c:v>
                </c:pt>
                <c:pt idx="228">
                  <c:v>80.848116883963883</c:v>
                </c:pt>
                <c:pt idx="229">
                  <c:v>76.774498202959208</c:v>
                </c:pt>
                <c:pt idx="230">
                  <c:v>83.622748032315471</c:v>
                </c:pt>
                <c:pt idx="231">
                  <c:v>85.462636964696429</c:v>
                </c:pt>
                <c:pt idx="232">
                  <c:v>90.426049720299744</c:v>
                </c:pt>
                <c:pt idx="233">
                  <c:v>86.730332275862409</c:v>
                </c:pt>
                <c:pt idx="234">
                  <c:v>86.224016940189998</c:v>
                </c:pt>
                <c:pt idx="235">
                  <c:v>83.800569357733849</c:v>
                </c:pt>
                <c:pt idx="236">
                  <c:v>82.269954918728573</c:v>
                </c:pt>
                <c:pt idx="237">
                  <c:v>80.394310988483468</c:v>
                </c:pt>
                <c:pt idx="238">
                  <c:v>78.407211635740268</c:v>
                </c:pt>
                <c:pt idx="239">
                  <c:v>74.70320743159273</c:v>
                </c:pt>
                <c:pt idx="240">
                  <c:v>88.491298405304931</c:v>
                </c:pt>
                <c:pt idx="241">
                  <c:v>82.883575037166665</c:v>
                </c:pt>
                <c:pt idx="242">
                  <c:v>76.365146458311656</c:v>
                </c:pt>
              </c:numCache>
            </c:numRef>
          </c:val>
        </c:ser>
        <c:marker val="1"/>
        <c:axId val="130323584"/>
        <c:axId val="130325504"/>
      </c:lineChart>
      <c:catAx>
        <c:axId val="130323584"/>
        <c:scaling>
          <c:orientation val="minMax"/>
        </c:scaling>
        <c:axPos val="b"/>
        <c:title>
          <c:tx>
            <c:rich>
              <a:bodyPr/>
              <a:lstStyle/>
              <a:p>
                <a:pPr>
                  <a:defRPr lang="zh-HK"/>
                </a:pPr>
                <a:r>
                  <a:rPr lang="en-US" altLang="zh-TW" baseline="0">
                    <a:latin typeface="Times New Roman" pitchFamily="18" charset="0"/>
                    <a:cs typeface="Times New Roman" pitchFamily="18" charset="0"/>
                  </a:rPr>
                  <a:t>Month of survey</a:t>
                </a:r>
                <a:endParaRPr lang="en-US" altLang="en-US">
                  <a:latin typeface="Times New Roman" pitchFamily="18" charset="0"/>
                  <a:cs typeface="Times New Roman" pitchFamily="18" charset="0"/>
                </a:endParaRPr>
              </a:p>
            </c:rich>
          </c:tx>
          <c:layout/>
        </c:title>
        <c:tickLblPos val="nextTo"/>
        <c:txPr>
          <a:bodyPr/>
          <a:lstStyle/>
          <a:p>
            <a:pPr>
              <a:defRPr lang="zh-HK">
                <a:latin typeface="Times New Roman" pitchFamily="18" charset="0"/>
                <a:cs typeface="Times New Roman" pitchFamily="18" charset="0"/>
              </a:defRPr>
            </a:pPr>
            <a:endParaRPr lang="zh-TW"/>
          </a:p>
        </c:txPr>
        <c:crossAx val="130325504"/>
        <c:crosses val="autoZero"/>
        <c:auto val="1"/>
        <c:lblAlgn val="ctr"/>
        <c:lblOffset val="100"/>
      </c:catAx>
      <c:valAx>
        <c:axId val="130325504"/>
        <c:scaling>
          <c:orientation val="minMax"/>
          <c:max val="160"/>
          <c:min val="40"/>
        </c:scaling>
        <c:axPos val="l"/>
        <c:majorGridlines/>
        <c:title>
          <c:tx>
            <c:rich>
              <a:bodyPr rot="-5400000" vert="horz"/>
              <a:lstStyle/>
              <a:p>
                <a:pPr>
                  <a:defRPr lang="zh-HK"/>
                </a:pPr>
                <a:r>
                  <a:rPr lang="en-US" altLang="zh-TW">
                    <a:latin typeface="Times New Roman" pitchFamily="18" charset="0"/>
                    <a:cs typeface="Times New Roman" pitchFamily="18" charset="0"/>
                  </a:rPr>
                  <a:t>Score</a:t>
                </a:r>
                <a:endParaRPr lang="en-US" altLang="en-US">
                  <a:latin typeface="Times New Roman" pitchFamily="18" charset="0"/>
                  <a:cs typeface="Times New Roman" pitchFamily="18" charset="0"/>
                </a:endParaRPr>
              </a:p>
            </c:rich>
          </c:tx>
          <c:layout/>
        </c:title>
        <c:numFmt formatCode="#,##0_);[Red]\(#,##0\)" sourceLinked="0"/>
        <c:tickLblPos val="nextTo"/>
        <c:txPr>
          <a:bodyPr/>
          <a:lstStyle/>
          <a:p>
            <a:pPr>
              <a:defRPr lang="zh-HK">
                <a:latin typeface="Times New Roman" pitchFamily="18" charset="0"/>
                <a:cs typeface="Times New Roman" pitchFamily="18" charset="0"/>
              </a:defRPr>
            </a:pPr>
            <a:endParaRPr lang="zh-TW"/>
          </a:p>
        </c:txPr>
        <c:crossAx val="130323584"/>
        <c:crosses val="autoZero"/>
        <c:crossBetween val="between"/>
      </c:valAx>
    </c:plotArea>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HK">
                <a:latin typeface="Times New Roman" pitchFamily="18" charset="0"/>
                <a:cs typeface="Times New Roman" pitchFamily="18" charset="0"/>
              </a:defRPr>
            </a:pPr>
            <a:r>
              <a:rPr lang="en-US">
                <a:latin typeface="Times New Roman" pitchFamily="18" charset="0"/>
                <a:cs typeface="Times New Roman" pitchFamily="18" charset="0"/>
              </a:rPr>
              <a:t>PSI,</a:t>
            </a:r>
            <a:r>
              <a:rPr lang="en-US" baseline="0">
                <a:latin typeface="Times New Roman" pitchFamily="18" charset="0"/>
                <a:cs typeface="Times New Roman" pitchFamily="18" charset="0"/>
              </a:rPr>
              <a:t> GA, SA</a:t>
            </a:r>
            <a:r>
              <a:rPr lang="en-US">
                <a:latin typeface="Times New Roman" pitchFamily="18" charset="0"/>
                <a:cs typeface="Times New Roman" pitchFamily="18" charset="0"/>
              </a:rPr>
              <a:t> (monthly average)</a:t>
            </a:r>
            <a:br>
              <a:rPr lang="en-US">
                <a:latin typeface="Times New Roman" pitchFamily="18" charset="0"/>
                <a:cs typeface="Times New Roman" pitchFamily="18" charset="0"/>
              </a:rPr>
            </a:br>
            <a:r>
              <a:rPr lang="en-US">
                <a:latin typeface="Times New Roman" pitchFamily="18" charset="0"/>
                <a:cs typeface="Times New Roman" pitchFamily="18" charset="0"/>
              </a:rPr>
              <a:t>(7/1992 - 9/2012)</a:t>
            </a:r>
          </a:p>
        </c:rich>
      </c:tx>
      <c:layout/>
    </c:title>
    <c:plotArea>
      <c:layout>
        <c:manualLayout>
          <c:layoutTarget val="inner"/>
          <c:xMode val="edge"/>
          <c:yMode val="edge"/>
          <c:x val="7.2632118178469623E-2"/>
          <c:y val="0.12841829007929281"/>
          <c:w val="0.76294100980972479"/>
          <c:h val="0.74458564194652732"/>
        </c:manualLayout>
      </c:layout>
      <c:lineChart>
        <c:grouping val="standard"/>
        <c:ser>
          <c:idx val="0"/>
          <c:order val="0"/>
          <c:tx>
            <c:strRef>
              <c:f>[PSI_tracking_record_v2.xlsx]monthly_table!$C$1</c:f>
              <c:strCache>
                <c:ptCount val="1"/>
                <c:pt idx="0">
                  <c:v>Government Appraisal (GA)</c:v>
                </c:pt>
              </c:strCache>
            </c:strRef>
          </c:tx>
          <c:spPr>
            <a:ln w="25400">
              <a:solidFill>
                <a:srgbClr val="0000FF"/>
              </a:solidFill>
              <a:prstDash val="solid"/>
            </a:ln>
          </c:spPr>
          <c:marker>
            <c:symbol val="none"/>
          </c:marker>
          <c:cat>
            <c:strRef>
              <c:f>[PSI_tracking_record_v2.xlsx]monthly_table!$A$2:$A$244</c:f>
              <c:strCache>
                <c:ptCount val="243"/>
                <c:pt idx="0">
                  <c:v>7/1992</c:v>
                </c:pt>
                <c:pt idx="1">
                  <c:v>8/1992</c:v>
                </c:pt>
                <c:pt idx="2">
                  <c:v>9/1992</c:v>
                </c:pt>
                <c:pt idx="3">
                  <c:v>10/1992</c:v>
                </c:pt>
                <c:pt idx="4">
                  <c:v>11/1992</c:v>
                </c:pt>
                <c:pt idx="5">
                  <c:v>12/1992</c:v>
                </c:pt>
                <c:pt idx="6">
                  <c:v>1/1993</c:v>
                </c:pt>
                <c:pt idx="7">
                  <c:v>2/1993</c:v>
                </c:pt>
                <c:pt idx="8">
                  <c:v>3/1993</c:v>
                </c:pt>
                <c:pt idx="9">
                  <c:v>4/1993</c:v>
                </c:pt>
                <c:pt idx="10">
                  <c:v>5/1993</c:v>
                </c:pt>
                <c:pt idx="11">
                  <c:v>6/1993</c:v>
                </c:pt>
                <c:pt idx="12">
                  <c:v>7/1993</c:v>
                </c:pt>
                <c:pt idx="13">
                  <c:v>8/1993</c:v>
                </c:pt>
                <c:pt idx="14">
                  <c:v>9/1993</c:v>
                </c:pt>
                <c:pt idx="15">
                  <c:v>10/1993</c:v>
                </c:pt>
                <c:pt idx="16">
                  <c:v>11/1993</c:v>
                </c:pt>
                <c:pt idx="17">
                  <c:v>12/1993</c:v>
                </c:pt>
                <c:pt idx="18">
                  <c:v>1/1994</c:v>
                </c:pt>
                <c:pt idx="19">
                  <c:v>2/1994</c:v>
                </c:pt>
                <c:pt idx="20">
                  <c:v>3/1994</c:v>
                </c:pt>
                <c:pt idx="21">
                  <c:v>4/1994</c:v>
                </c:pt>
                <c:pt idx="22">
                  <c:v>5/1994</c:v>
                </c:pt>
                <c:pt idx="23">
                  <c:v>6/1994</c:v>
                </c:pt>
                <c:pt idx="24">
                  <c:v>7/1994</c:v>
                </c:pt>
                <c:pt idx="25">
                  <c:v>8/1994</c:v>
                </c:pt>
                <c:pt idx="26">
                  <c:v>9/1994</c:v>
                </c:pt>
                <c:pt idx="27">
                  <c:v>10/1994</c:v>
                </c:pt>
                <c:pt idx="28">
                  <c:v>11/1994</c:v>
                </c:pt>
                <c:pt idx="29">
                  <c:v>12/1994</c:v>
                </c:pt>
                <c:pt idx="30">
                  <c:v>1/1995</c:v>
                </c:pt>
                <c:pt idx="31">
                  <c:v>2/1995</c:v>
                </c:pt>
                <c:pt idx="32">
                  <c:v>3/1995</c:v>
                </c:pt>
                <c:pt idx="33">
                  <c:v>4/1995</c:v>
                </c:pt>
                <c:pt idx="34">
                  <c:v>5/1995</c:v>
                </c:pt>
                <c:pt idx="35">
                  <c:v>6/1995</c:v>
                </c:pt>
                <c:pt idx="36">
                  <c:v>7/1995</c:v>
                </c:pt>
                <c:pt idx="37">
                  <c:v>8/1995</c:v>
                </c:pt>
                <c:pt idx="38">
                  <c:v>9/1995</c:v>
                </c:pt>
                <c:pt idx="39">
                  <c:v>10/1995</c:v>
                </c:pt>
                <c:pt idx="40">
                  <c:v>11/1995</c:v>
                </c:pt>
                <c:pt idx="41">
                  <c:v>12/1995</c:v>
                </c:pt>
                <c:pt idx="42">
                  <c:v>1/1996</c:v>
                </c:pt>
                <c:pt idx="43">
                  <c:v>2/1996</c:v>
                </c:pt>
                <c:pt idx="44">
                  <c:v>3/1996</c:v>
                </c:pt>
                <c:pt idx="45">
                  <c:v>4/1996</c:v>
                </c:pt>
                <c:pt idx="46">
                  <c:v>5/1996</c:v>
                </c:pt>
                <c:pt idx="47">
                  <c:v>6/1996</c:v>
                </c:pt>
                <c:pt idx="48">
                  <c:v>7/1996</c:v>
                </c:pt>
                <c:pt idx="49">
                  <c:v>8/1996</c:v>
                </c:pt>
                <c:pt idx="50">
                  <c:v>9/1996</c:v>
                </c:pt>
                <c:pt idx="51">
                  <c:v>10/1996</c:v>
                </c:pt>
                <c:pt idx="52">
                  <c:v>11/1996</c:v>
                </c:pt>
                <c:pt idx="53">
                  <c:v>12/1996</c:v>
                </c:pt>
                <c:pt idx="54">
                  <c:v>1/1997</c:v>
                </c:pt>
                <c:pt idx="55">
                  <c:v>2/1997</c:v>
                </c:pt>
                <c:pt idx="56">
                  <c:v>3/1997</c:v>
                </c:pt>
                <c:pt idx="57">
                  <c:v>4/1997</c:v>
                </c:pt>
                <c:pt idx="58">
                  <c:v>5/1997</c:v>
                </c:pt>
                <c:pt idx="59">
                  <c:v>6/1997</c:v>
                </c:pt>
                <c:pt idx="60">
                  <c:v>7/1997</c:v>
                </c:pt>
                <c:pt idx="61">
                  <c:v>8/1997</c:v>
                </c:pt>
                <c:pt idx="62">
                  <c:v>9/1997</c:v>
                </c:pt>
                <c:pt idx="63">
                  <c:v>10/1997</c:v>
                </c:pt>
                <c:pt idx="64">
                  <c:v>11/1997</c:v>
                </c:pt>
                <c:pt idx="65">
                  <c:v>12/1997</c:v>
                </c:pt>
                <c:pt idx="66">
                  <c:v>1/1998</c:v>
                </c:pt>
                <c:pt idx="67">
                  <c:v>2/1998</c:v>
                </c:pt>
                <c:pt idx="68">
                  <c:v>3/1998</c:v>
                </c:pt>
                <c:pt idx="69">
                  <c:v>4/1998</c:v>
                </c:pt>
                <c:pt idx="70">
                  <c:v>5/1998</c:v>
                </c:pt>
                <c:pt idx="71">
                  <c:v>6/1998</c:v>
                </c:pt>
                <c:pt idx="72">
                  <c:v>7/1998</c:v>
                </c:pt>
                <c:pt idx="73">
                  <c:v>8/1998</c:v>
                </c:pt>
                <c:pt idx="74">
                  <c:v>9/1998</c:v>
                </c:pt>
                <c:pt idx="75">
                  <c:v>10/1998</c:v>
                </c:pt>
                <c:pt idx="76">
                  <c:v>11/1998</c:v>
                </c:pt>
                <c:pt idx="77">
                  <c:v>12/1998</c:v>
                </c:pt>
                <c:pt idx="78">
                  <c:v>1/1999</c:v>
                </c:pt>
                <c:pt idx="79">
                  <c:v>2/1999</c:v>
                </c:pt>
                <c:pt idx="80">
                  <c:v>3/1999</c:v>
                </c:pt>
                <c:pt idx="81">
                  <c:v>4/1999</c:v>
                </c:pt>
                <c:pt idx="82">
                  <c:v>5/1999</c:v>
                </c:pt>
                <c:pt idx="83">
                  <c:v>6/1999</c:v>
                </c:pt>
                <c:pt idx="84">
                  <c:v>7/1999</c:v>
                </c:pt>
                <c:pt idx="85">
                  <c:v>8/1999</c:v>
                </c:pt>
                <c:pt idx="86">
                  <c:v>9/1999</c:v>
                </c:pt>
                <c:pt idx="87">
                  <c:v>10/1999</c:v>
                </c:pt>
                <c:pt idx="88">
                  <c:v>11/1999</c:v>
                </c:pt>
                <c:pt idx="89">
                  <c:v>12/1999</c:v>
                </c:pt>
                <c:pt idx="90">
                  <c:v>1/2000</c:v>
                </c:pt>
                <c:pt idx="91">
                  <c:v>2/2000</c:v>
                </c:pt>
                <c:pt idx="92">
                  <c:v>3/2000</c:v>
                </c:pt>
                <c:pt idx="93">
                  <c:v>4/2000</c:v>
                </c:pt>
                <c:pt idx="94">
                  <c:v>5/2000</c:v>
                </c:pt>
                <c:pt idx="95">
                  <c:v>6/2000</c:v>
                </c:pt>
                <c:pt idx="96">
                  <c:v>7/2000</c:v>
                </c:pt>
                <c:pt idx="97">
                  <c:v>8/2000</c:v>
                </c:pt>
                <c:pt idx="98">
                  <c:v>9/2000</c:v>
                </c:pt>
                <c:pt idx="99">
                  <c:v>10/2000</c:v>
                </c:pt>
                <c:pt idx="100">
                  <c:v>11/2000</c:v>
                </c:pt>
                <c:pt idx="101">
                  <c:v>12/2000</c:v>
                </c:pt>
                <c:pt idx="102">
                  <c:v>1/2001</c:v>
                </c:pt>
                <c:pt idx="103">
                  <c:v>2/2001</c:v>
                </c:pt>
                <c:pt idx="104">
                  <c:v>3/2001</c:v>
                </c:pt>
                <c:pt idx="105">
                  <c:v>4/2001</c:v>
                </c:pt>
                <c:pt idx="106">
                  <c:v>5/2001</c:v>
                </c:pt>
                <c:pt idx="107">
                  <c:v>6/2001</c:v>
                </c:pt>
                <c:pt idx="108">
                  <c:v>7/2001</c:v>
                </c:pt>
                <c:pt idx="109">
                  <c:v>8/2001</c:v>
                </c:pt>
                <c:pt idx="110">
                  <c:v>9/2001</c:v>
                </c:pt>
                <c:pt idx="111">
                  <c:v>10/2001</c:v>
                </c:pt>
                <c:pt idx="112">
                  <c:v>11/2001</c:v>
                </c:pt>
                <c:pt idx="113">
                  <c:v>12/2001</c:v>
                </c:pt>
                <c:pt idx="114">
                  <c:v>1/2002</c:v>
                </c:pt>
                <c:pt idx="115">
                  <c:v>2/2002</c:v>
                </c:pt>
                <c:pt idx="116">
                  <c:v>3/2002</c:v>
                </c:pt>
                <c:pt idx="117">
                  <c:v>4/2002</c:v>
                </c:pt>
                <c:pt idx="118">
                  <c:v>5/2002</c:v>
                </c:pt>
                <c:pt idx="119">
                  <c:v>6/2002</c:v>
                </c:pt>
                <c:pt idx="120">
                  <c:v>7/2002</c:v>
                </c:pt>
                <c:pt idx="121">
                  <c:v>8/2002</c:v>
                </c:pt>
                <c:pt idx="122">
                  <c:v>9/2002</c:v>
                </c:pt>
                <c:pt idx="123">
                  <c:v>10/2002</c:v>
                </c:pt>
                <c:pt idx="124">
                  <c:v>11/2002</c:v>
                </c:pt>
                <c:pt idx="125">
                  <c:v>12/2002</c:v>
                </c:pt>
                <c:pt idx="126">
                  <c:v>1/2003</c:v>
                </c:pt>
                <c:pt idx="127">
                  <c:v>2/2003</c:v>
                </c:pt>
                <c:pt idx="128">
                  <c:v>3/2003</c:v>
                </c:pt>
                <c:pt idx="129">
                  <c:v>4/2003</c:v>
                </c:pt>
                <c:pt idx="130">
                  <c:v>5/2003</c:v>
                </c:pt>
                <c:pt idx="131">
                  <c:v>6/2003</c:v>
                </c:pt>
                <c:pt idx="132">
                  <c:v>7/2003</c:v>
                </c:pt>
                <c:pt idx="133">
                  <c:v>8/2003</c:v>
                </c:pt>
                <c:pt idx="134">
                  <c:v>9/2003</c:v>
                </c:pt>
                <c:pt idx="135">
                  <c:v>10/2003</c:v>
                </c:pt>
                <c:pt idx="136">
                  <c:v>11/2003</c:v>
                </c:pt>
                <c:pt idx="137">
                  <c:v>12/2003</c:v>
                </c:pt>
                <c:pt idx="138">
                  <c:v>1/2004</c:v>
                </c:pt>
                <c:pt idx="139">
                  <c:v>2/2004</c:v>
                </c:pt>
                <c:pt idx="140">
                  <c:v>3/2004</c:v>
                </c:pt>
                <c:pt idx="141">
                  <c:v>4/2004</c:v>
                </c:pt>
                <c:pt idx="142">
                  <c:v>5/2004</c:v>
                </c:pt>
                <c:pt idx="143">
                  <c:v>6/2004</c:v>
                </c:pt>
                <c:pt idx="144">
                  <c:v>7/2004</c:v>
                </c:pt>
                <c:pt idx="145">
                  <c:v>8/2004</c:v>
                </c:pt>
                <c:pt idx="146">
                  <c:v>9/2004</c:v>
                </c:pt>
                <c:pt idx="147">
                  <c:v>10/2004</c:v>
                </c:pt>
                <c:pt idx="148">
                  <c:v>11/2004</c:v>
                </c:pt>
                <c:pt idx="149">
                  <c:v>12/2004</c:v>
                </c:pt>
                <c:pt idx="150">
                  <c:v>1/2005</c:v>
                </c:pt>
                <c:pt idx="151">
                  <c:v>2/2005</c:v>
                </c:pt>
                <c:pt idx="152">
                  <c:v>3/2005</c:v>
                </c:pt>
                <c:pt idx="153">
                  <c:v>4/2005</c:v>
                </c:pt>
                <c:pt idx="154">
                  <c:v>5/2005</c:v>
                </c:pt>
                <c:pt idx="155">
                  <c:v>6/2005</c:v>
                </c:pt>
                <c:pt idx="156">
                  <c:v>7/2005</c:v>
                </c:pt>
                <c:pt idx="157">
                  <c:v>8/2005</c:v>
                </c:pt>
                <c:pt idx="158">
                  <c:v>9/2005</c:v>
                </c:pt>
                <c:pt idx="159">
                  <c:v>10/2005</c:v>
                </c:pt>
                <c:pt idx="160">
                  <c:v>11/2005</c:v>
                </c:pt>
                <c:pt idx="161">
                  <c:v>12/2005</c:v>
                </c:pt>
                <c:pt idx="162">
                  <c:v>1/2006</c:v>
                </c:pt>
                <c:pt idx="163">
                  <c:v>2/2006</c:v>
                </c:pt>
                <c:pt idx="164">
                  <c:v>3/2006</c:v>
                </c:pt>
                <c:pt idx="165">
                  <c:v>4/2006</c:v>
                </c:pt>
                <c:pt idx="166">
                  <c:v>5/2006</c:v>
                </c:pt>
                <c:pt idx="167">
                  <c:v>6/2006</c:v>
                </c:pt>
                <c:pt idx="168">
                  <c:v>7/2006</c:v>
                </c:pt>
                <c:pt idx="169">
                  <c:v>8/2006</c:v>
                </c:pt>
                <c:pt idx="170">
                  <c:v>9/2006</c:v>
                </c:pt>
                <c:pt idx="171">
                  <c:v>10/2006</c:v>
                </c:pt>
                <c:pt idx="172">
                  <c:v>11/2006</c:v>
                </c:pt>
                <c:pt idx="173">
                  <c:v>12/2006</c:v>
                </c:pt>
                <c:pt idx="174">
                  <c:v>1/2007</c:v>
                </c:pt>
                <c:pt idx="175">
                  <c:v>2/2007</c:v>
                </c:pt>
                <c:pt idx="176">
                  <c:v>3/2007</c:v>
                </c:pt>
                <c:pt idx="177">
                  <c:v>4/2007</c:v>
                </c:pt>
                <c:pt idx="178">
                  <c:v>5/2007</c:v>
                </c:pt>
                <c:pt idx="179">
                  <c:v>6/2007</c:v>
                </c:pt>
                <c:pt idx="180">
                  <c:v>7/2007</c:v>
                </c:pt>
                <c:pt idx="181">
                  <c:v>8/2007</c:v>
                </c:pt>
                <c:pt idx="182">
                  <c:v>9/2007</c:v>
                </c:pt>
                <c:pt idx="183">
                  <c:v>10/2007</c:v>
                </c:pt>
                <c:pt idx="184">
                  <c:v>11/2007</c:v>
                </c:pt>
                <c:pt idx="185">
                  <c:v>12/2007</c:v>
                </c:pt>
                <c:pt idx="186">
                  <c:v>1/2008</c:v>
                </c:pt>
                <c:pt idx="187">
                  <c:v>2/2008</c:v>
                </c:pt>
                <c:pt idx="188">
                  <c:v>3/2008</c:v>
                </c:pt>
                <c:pt idx="189">
                  <c:v>4/2008</c:v>
                </c:pt>
                <c:pt idx="190">
                  <c:v>5/2008</c:v>
                </c:pt>
                <c:pt idx="191">
                  <c:v>6/2008</c:v>
                </c:pt>
                <c:pt idx="192">
                  <c:v>7/2008</c:v>
                </c:pt>
                <c:pt idx="193">
                  <c:v>8/2008</c:v>
                </c:pt>
                <c:pt idx="194">
                  <c:v>9/2008</c:v>
                </c:pt>
                <c:pt idx="195">
                  <c:v>10/2008</c:v>
                </c:pt>
                <c:pt idx="196">
                  <c:v>11/2008</c:v>
                </c:pt>
                <c:pt idx="197">
                  <c:v>12/2008</c:v>
                </c:pt>
                <c:pt idx="198">
                  <c:v>1/2009</c:v>
                </c:pt>
                <c:pt idx="199">
                  <c:v>2/2009</c:v>
                </c:pt>
                <c:pt idx="200">
                  <c:v>3/2009</c:v>
                </c:pt>
                <c:pt idx="201">
                  <c:v>4/2009</c:v>
                </c:pt>
                <c:pt idx="202">
                  <c:v>5/2009</c:v>
                </c:pt>
                <c:pt idx="203">
                  <c:v>6/2009</c:v>
                </c:pt>
                <c:pt idx="204">
                  <c:v>7/2009</c:v>
                </c:pt>
                <c:pt idx="205">
                  <c:v>8/2009</c:v>
                </c:pt>
                <c:pt idx="206">
                  <c:v>9/2009</c:v>
                </c:pt>
                <c:pt idx="207">
                  <c:v>10/2009</c:v>
                </c:pt>
                <c:pt idx="208">
                  <c:v>11/2009</c:v>
                </c:pt>
                <c:pt idx="209">
                  <c:v>12/2009</c:v>
                </c:pt>
                <c:pt idx="210">
                  <c:v>1/2010</c:v>
                </c:pt>
                <c:pt idx="211">
                  <c:v>2/2010</c:v>
                </c:pt>
                <c:pt idx="212">
                  <c:v>3/2010</c:v>
                </c:pt>
                <c:pt idx="213">
                  <c:v>4/2010</c:v>
                </c:pt>
                <c:pt idx="214">
                  <c:v>5/2010</c:v>
                </c:pt>
                <c:pt idx="215">
                  <c:v>6/2010</c:v>
                </c:pt>
                <c:pt idx="216">
                  <c:v>7/2010</c:v>
                </c:pt>
                <c:pt idx="217">
                  <c:v>8/2010</c:v>
                </c:pt>
                <c:pt idx="218">
                  <c:v>9/2010</c:v>
                </c:pt>
                <c:pt idx="219">
                  <c:v>10/2010</c:v>
                </c:pt>
                <c:pt idx="220">
                  <c:v>11/2010</c:v>
                </c:pt>
                <c:pt idx="221">
                  <c:v>12/2010</c:v>
                </c:pt>
                <c:pt idx="222">
                  <c:v>1/2011</c:v>
                </c:pt>
                <c:pt idx="223">
                  <c:v>2/2011</c:v>
                </c:pt>
                <c:pt idx="224">
                  <c:v>3/2011</c:v>
                </c:pt>
                <c:pt idx="225">
                  <c:v>4/2011</c:v>
                </c:pt>
                <c:pt idx="226">
                  <c:v>5/2011</c:v>
                </c:pt>
                <c:pt idx="227">
                  <c:v>6/2011</c:v>
                </c:pt>
                <c:pt idx="228">
                  <c:v>7/2011</c:v>
                </c:pt>
                <c:pt idx="229">
                  <c:v>8/2011</c:v>
                </c:pt>
                <c:pt idx="230">
                  <c:v>9/2011</c:v>
                </c:pt>
                <c:pt idx="231">
                  <c:v>10/2011</c:v>
                </c:pt>
                <c:pt idx="232">
                  <c:v>11/2011</c:v>
                </c:pt>
                <c:pt idx="233">
                  <c:v>12/2011</c:v>
                </c:pt>
                <c:pt idx="234">
                  <c:v>1/2012</c:v>
                </c:pt>
                <c:pt idx="235">
                  <c:v>2/2012</c:v>
                </c:pt>
                <c:pt idx="236">
                  <c:v>3/2012</c:v>
                </c:pt>
                <c:pt idx="237">
                  <c:v>4/2012</c:v>
                </c:pt>
                <c:pt idx="238">
                  <c:v>5/2012</c:v>
                </c:pt>
                <c:pt idx="239">
                  <c:v>6/2012</c:v>
                </c:pt>
                <c:pt idx="240">
                  <c:v>7/2012</c:v>
                </c:pt>
                <c:pt idx="241">
                  <c:v>8/2012</c:v>
                </c:pt>
                <c:pt idx="242">
                  <c:v>9/2012</c:v>
                </c:pt>
              </c:strCache>
            </c:strRef>
          </c:cat>
          <c:val>
            <c:numRef>
              <c:f>[PSI_tracking_record_v2.xlsx]monthly_table!$C$2:$C$244</c:f>
              <c:numCache>
                <c:formatCode>0.0_);[Red]\(0.0\)</c:formatCode>
                <c:ptCount val="243"/>
                <c:pt idx="0">
                  <c:v>112.35214023621134</c:v>
                </c:pt>
                <c:pt idx="1">
                  <c:v>117.70103103117803</c:v>
                </c:pt>
                <c:pt idx="2">
                  <c:v>118.81538328012941</c:v>
                </c:pt>
                <c:pt idx="3">
                  <c:v>119.92973552908077</c:v>
                </c:pt>
                <c:pt idx="4">
                  <c:v>114.35797428432387</c:v>
                </c:pt>
                <c:pt idx="5">
                  <c:v>101.16202661186101</c:v>
                </c:pt>
                <c:pt idx="6">
                  <c:v>100.94329889678005</c:v>
                </c:pt>
                <c:pt idx="7">
                  <c:v>95.246692335005761</c:v>
                </c:pt>
                <c:pt idx="8">
                  <c:v>105.69812993733083</c:v>
                </c:pt>
                <c:pt idx="9">
                  <c:v>90.948054868966565</c:v>
                </c:pt>
                <c:pt idx="10">
                  <c:v>100.58394513752324</c:v>
                </c:pt>
                <c:pt idx="11">
                  <c:v>104.81414339590961</c:v>
                </c:pt>
                <c:pt idx="12">
                  <c:v>101.87067656128288</c:v>
                </c:pt>
                <c:pt idx="13">
                  <c:v>100.67033227784705</c:v>
                </c:pt>
                <c:pt idx="14">
                  <c:v>96.777792217176696</c:v>
                </c:pt>
                <c:pt idx="15">
                  <c:v>104.10273358221619</c:v>
                </c:pt>
                <c:pt idx="16">
                  <c:v>101.69435220468505</c:v>
                </c:pt>
                <c:pt idx="17">
                  <c:v>104.58022761242918</c:v>
                </c:pt>
                <c:pt idx="18">
                  <c:v>100.01552612643781</c:v>
                </c:pt>
                <c:pt idx="19">
                  <c:v>92.920950468928467</c:v>
                </c:pt>
                <c:pt idx="20">
                  <c:v>91.990022728475367</c:v>
                </c:pt>
                <c:pt idx="21">
                  <c:v>96.141131551358072</c:v>
                </c:pt>
                <c:pt idx="22">
                  <c:v>96.047644259133804</c:v>
                </c:pt>
                <c:pt idx="23">
                  <c:v>95.131311928320983</c:v>
                </c:pt>
                <c:pt idx="24">
                  <c:v>95.041967370806034</c:v>
                </c:pt>
                <c:pt idx="25">
                  <c:v>98.244200520564732</c:v>
                </c:pt>
                <c:pt idx="26">
                  <c:v>96.788442445027471</c:v>
                </c:pt>
                <c:pt idx="27">
                  <c:v>91.276739100347072</c:v>
                </c:pt>
                <c:pt idx="28">
                  <c:v>95.803275800722346</c:v>
                </c:pt>
                <c:pt idx="29">
                  <c:v>94.248804095495331</c:v>
                </c:pt>
                <c:pt idx="30">
                  <c:v>91.842296532399118</c:v>
                </c:pt>
                <c:pt idx="31">
                  <c:v>101.09210869561252</c:v>
                </c:pt>
                <c:pt idx="32">
                  <c:v>103.47337062121768</c:v>
                </c:pt>
                <c:pt idx="33">
                  <c:v>98.552865451919757</c:v>
                </c:pt>
                <c:pt idx="34">
                  <c:v>97.514250115441456</c:v>
                </c:pt>
                <c:pt idx="35">
                  <c:v>87.227696430184693</c:v>
                </c:pt>
                <c:pt idx="36">
                  <c:v>89.297826951240907</c:v>
                </c:pt>
                <c:pt idx="37">
                  <c:v>87.630638865442748</c:v>
                </c:pt>
                <c:pt idx="38">
                  <c:v>96.259271822314261</c:v>
                </c:pt>
                <c:pt idx="39">
                  <c:v>91.133844135896908</c:v>
                </c:pt>
                <c:pt idx="40">
                  <c:v>91.780957476646677</c:v>
                </c:pt>
                <c:pt idx="41">
                  <c:v>97.082314413822459</c:v>
                </c:pt>
                <c:pt idx="42">
                  <c:v>98.311454410699554</c:v>
                </c:pt>
                <c:pt idx="43">
                  <c:v>96.496737681744904</c:v>
                </c:pt>
                <c:pt idx="44">
                  <c:v>104.26367231749492</c:v>
                </c:pt>
                <c:pt idx="45">
                  <c:v>99.530536838484892</c:v>
                </c:pt>
                <c:pt idx="46">
                  <c:v>106.75469320648003</c:v>
                </c:pt>
                <c:pt idx="47">
                  <c:v>106.72925001606927</c:v>
                </c:pt>
                <c:pt idx="48">
                  <c:v>101.30955525501761</c:v>
                </c:pt>
                <c:pt idx="49">
                  <c:v>109.83658056999377</c:v>
                </c:pt>
                <c:pt idx="50">
                  <c:v>106.84068524096443</c:v>
                </c:pt>
                <c:pt idx="51">
                  <c:v>108.75533286317956</c:v>
                </c:pt>
                <c:pt idx="52">
                  <c:v>111.09277661381118</c:v>
                </c:pt>
                <c:pt idx="53">
                  <c:v>109.03704394947574</c:v>
                </c:pt>
                <c:pt idx="54">
                  <c:v>116.18566095791732</c:v>
                </c:pt>
                <c:pt idx="55">
                  <c:v>106.58251158459146</c:v>
                </c:pt>
                <c:pt idx="56">
                  <c:v>114.82003765157376</c:v>
                </c:pt>
                <c:pt idx="57">
                  <c:v>114.57903680741006</c:v>
                </c:pt>
                <c:pt idx="58">
                  <c:v>109.36779954821093</c:v>
                </c:pt>
                <c:pt idx="59">
                  <c:v>110.43895822700037</c:v>
                </c:pt>
                <c:pt idx="60">
                  <c:v>118.80375312026445</c:v>
                </c:pt>
                <c:pt idx="61">
                  <c:v>120.87210849031226</c:v>
                </c:pt>
                <c:pt idx="62">
                  <c:v>126.00911276852611</c:v>
                </c:pt>
                <c:pt idx="63">
                  <c:v>120.41653998979331</c:v>
                </c:pt>
                <c:pt idx="64">
                  <c:v>121.20911299544122</c:v>
                </c:pt>
                <c:pt idx="65">
                  <c:v>114.90555087219579</c:v>
                </c:pt>
                <c:pt idx="66">
                  <c:v>109.83768571577879</c:v>
                </c:pt>
                <c:pt idx="67">
                  <c:v>103.7245440147839</c:v>
                </c:pt>
                <c:pt idx="68">
                  <c:v>109.00073320800378</c:v>
                </c:pt>
                <c:pt idx="69">
                  <c:v>110.96266089169843</c:v>
                </c:pt>
                <c:pt idx="70">
                  <c:v>106.136111142545</c:v>
                </c:pt>
                <c:pt idx="71">
                  <c:v>95.451730777203949</c:v>
                </c:pt>
                <c:pt idx="72">
                  <c:v>92.468974158011676</c:v>
                </c:pt>
                <c:pt idx="73">
                  <c:v>92.020978177138446</c:v>
                </c:pt>
                <c:pt idx="74">
                  <c:v>99.203709760039615</c:v>
                </c:pt>
                <c:pt idx="75">
                  <c:v>93.919407964610102</c:v>
                </c:pt>
                <c:pt idx="76">
                  <c:v>97.824300690120282</c:v>
                </c:pt>
                <c:pt idx="77">
                  <c:v>102.05133582807838</c:v>
                </c:pt>
                <c:pt idx="78">
                  <c:v>100.17935192777773</c:v>
                </c:pt>
                <c:pt idx="79">
                  <c:v>96.990059313601392</c:v>
                </c:pt>
                <c:pt idx="80">
                  <c:v>103.46159663729803</c:v>
                </c:pt>
                <c:pt idx="81">
                  <c:v>107.11917379527436</c:v>
                </c:pt>
                <c:pt idx="82">
                  <c:v>103.90285734546971</c:v>
                </c:pt>
                <c:pt idx="83">
                  <c:v>100.16693146661044</c:v>
                </c:pt>
                <c:pt idx="84">
                  <c:v>96.258211478247262</c:v>
                </c:pt>
                <c:pt idx="85">
                  <c:v>96.949970698010048</c:v>
                </c:pt>
                <c:pt idx="86">
                  <c:v>97.131285282271435</c:v>
                </c:pt>
                <c:pt idx="87">
                  <c:v>96.063659215680175</c:v>
                </c:pt>
                <c:pt idx="88">
                  <c:v>95.301470041004549</c:v>
                </c:pt>
                <c:pt idx="89">
                  <c:v>102.16257686496989</c:v>
                </c:pt>
                <c:pt idx="90">
                  <c:v>99.320968138126673</c:v>
                </c:pt>
                <c:pt idx="91">
                  <c:v>101.73335505210558</c:v>
                </c:pt>
                <c:pt idx="92">
                  <c:v>104.3669950526393</c:v>
                </c:pt>
                <c:pt idx="93">
                  <c:v>102.36386699813609</c:v>
                </c:pt>
                <c:pt idx="94">
                  <c:v>96.434966989405339</c:v>
                </c:pt>
                <c:pt idx="95">
                  <c:v>89.191083308494868</c:v>
                </c:pt>
                <c:pt idx="96">
                  <c:v>86.587086844807075</c:v>
                </c:pt>
                <c:pt idx="97">
                  <c:v>92.53380747446235</c:v>
                </c:pt>
                <c:pt idx="98">
                  <c:v>92.024959324104373</c:v>
                </c:pt>
                <c:pt idx="99">
                  <c:v>89.356944233430369</c:v>
                </c:pt>
                <c:pt idx="100">
                  <c:v>91.813927548287026</c:v>
                </c:pt>
                <c:pt idx="101">
                  <c:v>96.22980974259535</c:v>
                </c:pt>
                <c:pt idx="102">
                  <c:v>95.869910148289648</c:v>
                </c:pt>
                <c:pt idx="103">
                  <c:v>97.117090749079622</c:v>
                </c:pt>
                <c:pt idx="104">
                  <c:v>99.872806427012648</c:v>
                </c:pt>
                <c:pt idx="105">
                  <c:v>98.208354035348663</c:v>
                </c:pt>
                <c:pt idx="106">
                  <c:v>98.501205591350285</c:v>
                </c:pt>
                <c:pt idx="107">
                  <c:v>97.034867106912174</c:v>
                </c:pt>
                <c:pt idx="108">
                  <c:v>94.150915796019163</c:v>
                </c:pt>
                <c:pt idx="109">
                  <c:v>91.270262014294886</c:v>
                </c:pt>
                <c:pt idx="110">
                  <c:v>86.126607482572879</c:v>
                </c:pt>
                <c:pt idx="111">
                  <c:v>87.850339328453956</c:v>
                </c:pt>
                <c:pt idx="112">
                  <c:v>88.696250189157595</c:v>
                </c:pt>
                <c:pt idx="113">
                  <c:v>94.540461536593469</c:v>
                </c:pt>
                <c:pt idx="114">
                  <c:v>96.954771593571536</c:v>
                </c:pt>
                <c:pt idx="115">
                  <c:v>101.95452863673722</c:v>
                </c:pt>
                <c:pt idx="116">
                  <c:v>99.971996306764424</c:v>
                </c:pt>
                <c:pt idx="117">
                  <c:v>99.728433850126905</c:v>
                </c:pt>
                <c:pt idx="118">
                  <c:v>99.480402761086182</c:v>
                </c:pt>
                <c:pt idx="119">
                  <c:v>94.125771912088069</c:v>
                </c:pt>
                <c:pt idx="120">
                  <c:v>93.137050939163345</c:v>
                </c:pt>
                <c:pt idx="121">
                  <c:v>83.988218056575889</c:v>
                </c:pt>
                <c:pt idx="122">
                  <c:v>83.678356225043501</c:v>
                </c:pt>
                <c:pt idx="123">
                  <c:v>86.071763630709242</c:v>
                </c:pt>
                <c:pt idx="124">
                  <c:v>84.191166537349446</c:v>
                </c:pt>
                <c:pt idx="125">
                  <c:v>84.159065743568178</c:v>
                </c:pt>
                <c:pt idx="126">
                  <c:v>82.759324493621648</c:v>
                </c:pt>
                <c:pt idx="127">
                  <c:v>78.147883669826371</c:v>
                </c:pt>
                <c:pt idx="128">
                  <c:v>75.252460537254535</c:v>
                </c:pt>
                <c:pt idx="129">
                  <c:v>70.878981915476473</c:v>
                </c:pt>
                <c:pt idx="130">
                  <c:v>74.792513365155443</c:v>
                </c:pt>
                <c:pt idx="131">
                  <c:v>78.209464936356753</c:v>
                </c:pt>
                <c:pt idx="132">
                  <c:v>67.198598955754008</c:v>
                </c:pt>
                <c:pt idx="133">
                  <c:v>78.057362476033262</c:v>
                </c:pt>
                <c:pt idx="134">
                  <c:v>79.716764827253016</c:v>
                </c:pt>
                <c:pt idx="135">
                  <c:v>80.822070663937708</c:v>
                </c:pt>
                <c:pt idx="136">
                  <c:v>77.409848817910927</c:v>
                </c:pt>
                <c:pt idx="137">
                  <c:v>78.203117029965483</c:v>
                </c:pt>
                <c:pt idx="138">
                  <c:v>79.054079057007229</c:v>
                </c:pt>
                <c:pt idx="139">
                  <c:v>81.87676862724301</c:v>
                </c:pt>
                <c:pt idx="140">
                  <c:v>82.489436310214458</c:v>
                </c:pt>
                <c:pt idx="141">
                  <c:v>79.459108387508451</c:v>
                </c:pt>
                <c:pt idx="142">
                  <c:v>76.895862308421826</c:v>
                </c:pt>
                <c:pt idx="143">
                  <c:v>81.097011318565038</c:v>
                </c:pt>
                <c:pt idx="144">
                  <c:v>82.241233185896277</c:v>
                </c:pt>
                <c:pt idx="145">
                  <c:v>85.771165400931025</c:v>
                </c:pt>
                <c:pt idx="146">
                  <c:v>88.565384127763679</c:v>
                </c:pt>
                <c:pt idx="147">
                  <c:v>91.070942777513125</c:v>
                </c:pt>
                <c:pt idx="148">
                  <c:v>91.155544351560664</c:v>
                </c:pt>
                <c:pt idx="149">
                  <c:v>84.098372081126286</c:v>
                </c:pt>
                <c:pt idx="150">
                  <c:v>83.440805663762916</c:v>
                </c:pt>
                <c:pt idx="151">
                  <c:v>86.497562397910627</c:v>
                </c:pt>
                <c:pt idx="152">
                  <c:v>90.833193222783748</c:v>
                </c:pt>
                <c:pt idx="153">
                  <c:v>105.50655414942641</c:v>
                </c:pt>
                <c:pt idx="154">
                  <c:v>106.86767022361926</c:v>
                </c:pt>
                <c:pt idx="155">
                  <c:v>123.90241880208359</c:v>
                </c:pt>
                <c:pt idx="156">
                  <c:v>123.97589234374946</c:v>
                </c:pt>
                <c:pt idx="157">
                  <c:v>119.07928553842876</c:v>
                </c:pt>
                <c:pt idx="158">
                  <c:v>123.60857540589608</c:v>
                </c:pt>
                <c:pt idx="159">
                  <c:v>127.77654835338446</c:v>
                </c:pt>
                <c:pt idx="160">
                  <c:v>126.16566620790967</c:v>
                </c:pt>
                <c:pt idx="161">
                  <c:v>121.60936952395268</c:v>
                </c:pt>
                <c:pt idx="162">
                  <c:v>123.56649846933816</c:v>
                </c:pt>
                <c:pt idx="163">
                  <c:v>123.51139669336207</c:v>
                </c:pt>
                <c:pt idx="164">
                  <c:v>125.16928099915097</c:v>
                </c:pt>
                <c:pt idx="165">
                  <c:v>128.14763999690155</c:v>
                </c:pt>
                <c:pt idx="166">
                  <c:v>126.27973520730455</c:v>
                </c:pt>
                <c:pt idx="167">
                  <c:v>125.86693600858099</c:v>
                </c:pt>
                <c:pt idx="168">
                  <c:v>123.02622827532296</c:v>
                </c:pt>
                <c:pt idx="169">
                  <c:v>121.0848370461573</c:v>
                </c:pt>
                <c:pt idx="170">
                  <c:v>119.91173687820719</c:v>
                </c:pt>
                <c:pt idx="171">
                  <c:v>116.38605963798418</c:v>
                </c:pt>
                <c:pt idx="172">
                  <c:v>117.16065163082695</c:v>
                </c:pt>
                <c:pt idx="173">
                  <c:v>112.2461820895405</c:v>
                </c:pt>
                <c:pt idx="174">
                  <c:v>112.42516669965428</c:v>
                </c:pt>
                <c:pt idx="175">
                  <c:v>118.8967977087424</c:v>
                </c:pt>
                <c:pt idx="176">
                  <c:v>123.10038938996307</c:v>
                </c:pt>
                <c:pt idx="177">
                  <c:v>126.76884473292884</c:v>
                </c:pt>
                <c:pt idx="178">
                  <c:v>125.97106617568001</c:v>
                </c:pt>
                <c:pt idx="179">
                  <c:v>125.40875105995545</c:v>
                </c:pt>
                <c:pt idx="180">
                  <c:v>125.05442406140126</c:v>
                </c:pt>
                <c:pt idx="181">
                  <c:v>125.76203394985133</c:v>
                </c:pt>
                <c:pt idx="182">
                  <c:v>124.87104819658431</c:v>
                </c:pt>
                <c:pt idx="183">
                  <c:v>122.38320789300548</c:v>
                </c:pt>
                <c:pt idx="184">
                  <c:v>121.38693047620704</c:v>
                </c:pt>
                <c:pt idx="185">
                  <c:v>115.45930563673608</c:v>
                </c:pt>
                <c:pt idx="186">
                  <c:v>115.83850966654519</c:v>
                </c:pt>
                <c:pt idx="187">
                  <c:v>123.06063648853606</c:v>
                </c:pt>
                <c:pt idx="188">
                  <c:v>124.20307010413407</c:v>
                </c:pt>
                <c:pt idx="189">
                  <c:v>122.05138953927629</c:v>
                </c:pt>
                <c:pt idx="190">
                  <c:v>123.15716031236835</c:v>
                </c:pt>
                <c:pt idx="191">
                  <c:v>113.4094675127031</c:v>
                </c:pt>
                <c:pt idx="192">
                  <c:v>107.78972977766901</c:v>
                </c:pt>
                <c:pt idx="193">
                  <c:v>102.64756785363747</c:v>
                </c:pt>
                <c:pt idx="194">
                  <c:v>99.934082267674953</c:v>
                </c:pt>
                <c:pt idx="195">
                  <c:v>98.558331838600623</c:v>
                </c:pt>
                <c:pt idx="196">
                  <c:v>100.44788393782092</c:v>
                </c:pt>
                <c:pt idx="197">
                  <c:v>96.591539565905137</c:v>
                </c:pt>
                <c:pt idx="198">
                  <c:v>98.750237345225571</c:v>
                </c:pt>
                <c:pt idx="199">
                  <c:v>100.4415312971156</c:v>
                </c:pt>
                <c:pt idx="200">
                  <c:v>97.76096337954047</c:v>
                </c:pt>
                <c:pt idx="201">
                  <c:v>98.982294934333964</c:v>
                </c:pt>
                <c:pt idx="202">
                  <c:v>103.17703397724445</c:v>
                </c:pt>
                <c:pt idx="203">
                  <c:v>105.33278446480057</c:v>
                </c:pt>
                <c:pt idx="204">
                  <c:v>105.31149326942301</c:v>
                </c:pt>
                <c:pt idx="205">
                  <c:v>103.0866272048643</c:v>
                </c:pt>
                <c:pt idx="206">
                  <c:v>102.26547202196878</c:v>
                </c:pt>
                <c:pt idx="207">
                  <c:v>96.2018092148883</c:v>
                </c:pt>
                <c:pt idx="208">
                  <c:v>94.547123998960231</c:v>
                </c:pt>
                <c:pt idx="209">
                  <c:v>99.926315114551215</c:v>
                </c:pt>
                <c:pt idx="210">
                  <c:v>99.591783547246024</c:v>
                </c:pt>
                <c:pt idx="211">
                  <c:v>99.276512972998518</c:v>
                </c:pt>
                <c:pt idx="212">
                  <c:v>97.679481630743339</c:v>
                </c:pt>
                <c:pt idx="213">
                  <c:v>94.955746996620377</c:v>
                </c:pt>
                <c:pt idx="214">
                  <c:v>92.237725243060964</c:v>
                </c:pt>
                <c:pt idx="215">
                  <c:v>90.729031800269084</c:v>
                </c:pt>
                <c:pt idx="216">
                  <c:v>91.386127384457808</c:v>
                </c:pt>
                <c:pt idx="217">
                  <c:v>91.815572495760748</c:v>
                </c:pt>
                <c:pt idx="218">
                  <c:v>107.88645556422539</c:v>
                </c:pt>
                <c:pt idx="219">
                  <c:v>103.11792648370118</c:v>
                </c:pt>
                <c:pt idx="220">
                  <c:v>102.82546868533673</c:v>
                </c:pt>
                <c:pt idx="221">
                  <c:v>97.542165321135556</c:v>
                </c:pt>
                <c:pt idx="222">
                  <c:v>98.760086952933207</c:v>
                </c:pt>
                <c:pt idx="223">
                  <c:v>93.562501724581594</c:v>
                </c:pt>
                <c:pt idx="224">
                  <c:v>91.823801048595072</c:v>
                </c:pt>
                <c:pt idx="225">
                  <c:v>90.262351611795509</c:v>
                </c:pt>
                <c:pt idx="226">
                  <c:v>89.144907633732473</c:v>
                </c:pt>
                <c:pt idx="227">
                  <c:v>83.603917157548935</c:v>
                </c:pt>
                <c:pt idx="228">
                  <c:v>82.800937625524426</c:v>
                </c:pt>
                <c:pt idx="229">
                  <c:v>85.320450016226843</c:v>
                </c:pt>
                <c:pt idx="230">
                  <c:v>87.498577875472847</c:v>
                </c:pt>
                <c:pt idx="231">
                  <c:v>87.924763184924416</c:v>
                </c:pt>
                <c:pt idx="232">
                  <c:v>88.337700668445507</c:v>
                </c:pt>
                <c:pt idx="233">
                  <c:v>88.759393298031057</c:v>
                </c:pt>
                <c:pt idx="234">
                  <c:v>87.711962587621173</c:v>
                </c:pt>
                <c:pt idx="235">
                  <c:v>85.498079991721511</c:v>
                </c:pt>
                <c:pt idx="236">
                  <c:v>84.099823766962487</c:v>
                </c:pt>
                <c:pt idx="237">
                  <c:v>82.386374099911649</c:v>
                </c:pt>
                <c:pt idx="238">
                  <c:v>80.571106996464223</c:v>
                </c:pt>
                <c:pt idx="239">
                  <c:v>76.534475342677382</c:v>
                </c:pt>
                <c:pt idx="240">
                  <c:v>91.874317265531886</c:v>
                </c:pt>
                <c:pt idx="241">
                  <c:v>87.530384922234333</c:v>
                </c:pt>
                <c:pt idx="242">
                  <c:v>82.480989495197747</c:v>
                </c:pt>
              </c:numCache>
            </c:numRef>
          </c:val>
        </c:ser>
        <c:ser>
          <c:idx val="1"/>
          <c:order val="1"/>
          <c:tx>
            <c:strRef>
              <c:f>[PSI_tracking_record_v2.xlsx]monthly_table!$D$1</c:f>
              <c:strCache>
                <c:ptCount val="1"/>
                <c:pt idx="0">
                  <c:v>Society Appraisal (SA)</c:v>
                </c:pt>
              </c:strCache>
            </c:strRef>
          </c:tx>
          <c:spPr>
            <a:ln w="25400">
              <a:solidFill>
                <a:srgbClr val="00B050"/>
              </a:solidFill>
              <a:prstDash val="solid"/>
            </a:ln>
          </c:spPr>
          <c:marker>
            <c:symbol val="none"/>
          </c:marker>
          <c:cat>
            <c:strRef>
              <c:f>[PSI_tracking_record_v2.xlsx]monthly_table!$A$2:$A$244</c:f>
              <c:strCache>
                <c:ptCount val="243"/>
                <c:pt idx="0">
                  <c:v>7/1992</c:v>
                </c:pt>
                <c:pt idx="1">
                  <c:v>8/1992</c:v>
                </c:pt>
                <c:pt idx="2">
                  <c:v>9/1992</c:v>
                </c:pt>
                <c:pt idx="3">
                  <c:v>10/1992</c:v>
                </c:pt>
                <c:pt idx="4">
                  <c:v>11/1992</c:v>
                </c:pt>
                <c:pt idx="5">
                  <c:v>12/1992</c:v>
                </c:pt>
                <c:pt idx="6">
                  <c:v>1/1993</c:v>
                </c:pt>
                <c:pt idx="7">
                  <c:v>2/1993</c:v>
                </c:pt>
                <c:pt idx="8">
                  <c:v>3/1993</c:v>
                </c:pt>
                <c:pt idx="9">
                  <c:v>4/1993</c:v>
                </c:pt>
                <c:pt idx="10">
                  <c:v>5/1993</c:v>
                </c:pt>
                <c:pt idx="11">
                  <c:v>6/1993</c:v>
                </c:pt>
                <c:pt idx="12">
                  <c:v>7/1993</c:v>
                </c:pt>
                <c:pt idx="13">
                  <c:v>8/1993</c:v>
                </c:pt>
                <c:pt idx="14">
                  <c:v>9/1993</c:v>
                </c:pt>
                <c:pt idx="15">
                  <c:v>10/1993</c:v>
                </c:pt>
                <c:pt idx="16">
                  <c:v>11/1993</c:v>
                </c:pt>
                <c:pt idx="17">
                  <c:v>12/1993</c:v>
                </c:pt>
                <c:pt idx="18">
                  <c:v>1/1994</c:v>
                </c:pt>
                <c:pt idx="19">
                  <c:v>2/1994</c:v>
                </c:pt>
                <c:pt idx="20">
                  <c:v>3/1994</c:v>
                </c:pt>
                <c:pt idx="21">
                  <c:v>4/1994</c:v>
                </c:pt>
                <c:pt idx="22">
                  <c:v>5/1994</c:v>
                </c:pt>
                <c:pt idx="23">
                  <c:v>6/1994</c:v>
                </c:pt>
                <c:pt idx="24">
                  <c:v>7/1994</c:v>
                </c:pt>
                <c:pt idx="25">
                  <c:v>8/1994</c:v>
                </c:pt>
                <c:pt idx="26">
                  <c:v>9/1994</c:v>
                </c:pt>
                <c:pt idx="27">
                  <c:v>10/1994</c:v>
                </c:pt>
                <c:pt idx="28">
                  <c:v>11/1994</c:v>
                </c:pt>
                <c:pt idx="29">
                  <c:v>12/1994</c:v>
                </c:pt>
                <c:pt idx="30">
                  <c:v>1/1995</c:v>
                </c:pt>
                <c:pt idx="31">
                  <c:v>2/1995</c:v>
                </c:pt>
                <c:pt idx="32">
                  <c:v>3/1995</c:v>
                </c:pt>
                <c:pt idx="33">
                  <c:v>4/1995</c:v>
                </c:pt>
                <c:pt idx="34">
                  <c:v>5/1995</c:v>
                </c:pt>
                <c:pt idx="35">
                  <c:v>6/1995</c:v>
                </c:pt>
                <c:pt idx="36">
                  <c:v>7/1995</c:v>
                </c:pt>
                <c:pt idx="37">
                  <c:v>8/1995</c:v>
                </c:pt>
                <c:pt idx="38">
                  <c:v>9/1995</c:v>
                </c:pt>
                <c:pt idx="39">
                  <c:v>10/1995</c:v>
                </c:pt>
                <c:pt idx="40">
                  <c:v>11/1995</c:v>
                </c:pt>
                <c:pt idx="41">
                  <c:v>12/1995</c:v>
                </c:pt>
                <c:pt idx="42">
                  <c:v>1/1996</c:v>
                </c:pt>
                <c:pt idx="43">
                  <c:v>2/1996</c:v>
                </c:pt>
                <c:pt idx="44">
                  <c:v>3/1996</c:v>
                </c:pt>
                <c:pt idx="45">
                  <c:v>4/1996</c:v>
                </c:pt>
                <c:pt idx="46">
                  <c:v>5/1996</c:v>
                </c:pt>
                <c:pt idx="47">
                  <c:v>6/1996</c:v>
                </c:pt>
                <c:pt idx="48">
                  <c:v>7/1996</c:v>
                </c:pt>
                <c:pt idx="49">
                  <c:v>8/1996</c:v>
                </c:pt>
                <c:pt idx="50">
                  <c:v>9/1996</c:v>
                </c:pt>
                <c:pt idx="51">
                  <c:v>10/1996</c:v>
                </c:pt>
                <c:pt idx="52">
                  <c:v>11/1996</c:v>
                </c:pt>
                <c:pt idx="53">
                  <c:v>12/1996</c:v>
                </c:pt>
                <c:pt idx="54">
                  <c:v>1/1997</c:v>
                </c:pt>
                <c:pt idx="55">
                  <c:v>2/1997</c:v>
                </c:pt>
                <c:pt idx="56">
                  <c:v>3/1997</c:v>
                </c:pt>
                <c:pt idx="57">
                  <c:v>4/1997</c:v>
                </c:pt>
                <c:pt idx="58">
                  <c:v>5/1997</c:v>
                </c:pt>
                <c:pt idx="59">
                  <c:v>6/1997</c:v>
                </c:pt>
                <c:pt idx="60">
                  <c:v>7/1997</c:v>
                </c:pt>
                <c:pt idx="61">
                  <c:v>8/1997</c:v>
                </c:pt>
                <c:pt idx="62">
                  <c:v>9/1997</c:v>
                </c:pt>
                <c:pt idx="63">
                  <c:v>10/1997</c:v>
                </c:pt>
                <c:pt idx="64">
                  <c:v>11/1997</c:v>
                </c:pt>
                <c:pt idx="65">
                  <c:v>12/1997</c:v>
                </c:pt>
                <c:pt idx="66">
                  <c:v>1/1998</c:v>
                </c:pt>
                <c:pt idx="67">
                  <c:v>2/1998</c:v>
                </c:pt>
                <c:pt idx="68">
                  <c:v>3/1998</c:v>
                </c:pt>
                <c:pt idx="69">
                  <c:v>4/1998</c:v>
                </c:pt>
                <c:pt idx="70">
                  <c:v>5/1998</c:v>
                </c:pt>
                <c:pt idx="71">
                  <c:v>6/1998</c:v>
                </c:pt>
                <c:pt idx="72">
                  <c:v>7/1998</c:v>
                </c:pt>
                <c:pt idx="73">
                  <c:v>8/1998</c:v>
                </c:pt>
                <c:pt idx="74">
                  <c:v>9/1998</c:v>
                </c:pt>
                <c:pt idx="75">
                  <c:v>10/1998</c:v>
                </c:pt>
                <c:pt idx="76">
                  <c:v>11/1998</c:v>
                </c:pt>
                <c:pt idx="77">
                  <c:v>12/1998</c:v>
                </c:pt>
                <c:pt idx="78">
                  <c:v>1/1999</c:v>
                </c:pt>
                <c:pt idx="79">
                  <c:v>2/1999</c:v>
                </c:pt>
                <c:pt idx="80">
                  <c:v>3/1999</c:v>
                </c:pt>
                <c:pt idx="81">
                  <c:v>4/1999</c:v>
                </c:pt>
                <c:pt idx="82">
                  <c:v>5/1999</c:v>
                </c:pt>
                <c:pt idx="83">
                  <c:v>6/1999</c:v>
                </c:pt>
                <c:pt idx="84">
                  <c:v>7/1999</c:v>
                </c:pt>
                <c:pt idx="85">
                  <c:v>8/1999</c:v>
                </c:pt>
                <c:pt idx="86">
                  <c:v>9/1999</c:v>
                </c:pt>
                <c:pt idx="87">
                  <c:v>10/1999</c:v>
                </c:pt>
                <c:pt idx="88">
                  <c:v>11/1999</c:v>
                </c:pt>
                <c:pt idx="89">
                  <c:v>12/1999</c:v>
                </c:pt>
                <c:pt idx="90">
                  <c:v>1/2000</c:v>
                </c:pt>
                <c:pt idx="91">
                  <c:v>2/2000</c:v>
                </c:pt>
                <c:pt idx="92">
                  <c:v>3/2000</c:v>
                </c:pt>
                <c:pt idx="93">
                  <c:v>4/2000</c:v>
                </c:pt>
                <c:pt idx="94">
                  <c:v>5/2000</c:v>
                </c:pt>
                <c:pt idx="95">
                  <c:v>6/2000</c:v>
                </c:pt>
                <c:pt idx="96">
                  <c:v>7/2000</c:v>
                </c:pt>
                <c:pt idx="97">
                  <c:v>8/2000</c:v>
                </c:pt>
                <c:pt idx="98">
                  <c:v>9/2000</c:v>
                </c:pt>
                <c:pt idx="99">
                  <c:v>10/2000</c:v>
                </c:pt>
                <c:pt idx="100">
                  <c:v>11/2000</c:v>
                </c:pt>
                <c:pt idx="101">
                  <c:v>12/2000</c:v>
                </c:pt>
                <c:pt idx="102">
                  <c:v>1/2001</c:v>
                </c:pt>
                <c:pt idx="103">
                  <c:v>2/2001</c:v>
                </c:pt>
                <c:pt idx="104">
                  <c:v>3/2001</c:v>
                </c:pt>
                <c:pt idx="105">
                  <c:v>4/2001</c:v>
                </c:pt>
                <c:pt idx="106">
                  <c:v>5/2001</c:v>
                </c:pt>
                <c:pt idx="107">
                  <c:v>6/2001</c:v>
                </c:pt>
                <c:pt idx="108">
                  <c:v>7/2001</c:v>
                </c:pt>
                <c:pt idx="109">
                  <c:v>8/2001</c:v>
                </c:pt>
                <c:pt idx="110">
                  <c:v>9/2001</c:v>
                </c:pt>
                <c:pt idx="111">
                  <c:v>10/2001</c:v>
                </c:pt>
                <c:pt idx="112">
                  <c:v>11/2001</c:v>
                </c:pt>
                <c:pt idx="113">
                  <c:v>12/2001</c:v>
                </c:pt>
                <c:pt idx="114">
                  <c:v>1/2002</c:v>
                </c:pt>
                <c:pt idx="115">
                  <c:v>2/2002</c:v>
                </c:pt>
                <c:pt idx="116">
                  <c:v>3/2002</c:v>
                </c:pt>
                <c:pt idx="117">
                  <c:v>4/2002</c:v>
                </c:pt>
                <c:pt idx="118">
                  <c:v>5/2002</c:v>
                </c:pt>
                <c:pt idx="119">
                  <c:v>6/2002</c:v>
                </c:pt>
                <c:pt idx="120">
                  <c:v>7/2002</c:v>
                </c:pt>
                <c:pt idx="121">
                  <c:v>8/2002</c:v>
                </c:pt>
                <c:pt idx="122">
                  <c:v>9/2002</c:v>
                </c:pt>
                <c:pt idx="123">
                  <c:v>10/2002</c:v>
                </c:pt>
                <c:pt idx="124">
                  <c:v>11/2002</c:v>
                </c:pt>
                <c:pt idx="125">
                  <c:v>12/2002</c:v>
                </c:pt>
                <c:pt idx="126">
                  <c:v>1/2003</c:v>
                </c:pt>
                <c:pt idx="127">
                  <c:v>2/2003</c:v>
                </c:pt>
                <c:pt idx="128">
                  <c:v>3/2003</c:v>
                </c:pt>
                <c:pt idx="129">
                  <c:v>4/2003</c:v>
                </c:pt>
                <c:pt idx="130">
                  <c:v>5/2003</c:v>
                </c:pt>
                <c:pt idx="131">
                  <c:v>6/2003</c:v>
                </c:pt>
                <c:pt idx="132">
                  <c:v>7/2003</c:v>
                </c:pt>
                <c:pt idx="133">
                  <c:v>8/2003</c:v>
                </c:pt>
                <c:pt idx="134">
                  <c:v>9/2003</c:v>
                </c:pt>
                <c:pt idx="135">
                  <c:v>10/2003</c:v>
                </c:pt>
                <c:pt idx="136">
                  <c:v>11/2003</c:v>
                </c:pt>
                <c:pt idx="137">
                  <c:v>12/2003</c:v>
                </c:pt>
                <c:pt idx="138">
                  <c:v>1/2004</c:v>
                </c:pt>
                <c:pt idx="139">
                  <c:v>2/2004</c:v>
                </c:pt>
                <c:pt idx="140">
                  <c:v>3/2004</c:v>
                </c:pt>
                <c:pt idx="141">
                  <c:v>4/2004</c:v>
                </c:pt>
                <c:pt idx="142">
                  <c:v>5/2004</c:v>
                </c:pt>
                <c:pt idx="143">
                  <c:v>6/2004</c:v>
                </c:pt>
                <c:pt idx="144">
                  <c:v>7/2004</c:v>
                </c:pt>
                <c:pt idx="145">
                  <c:v>8/2004</c:v>
                </c:pt>
                <c:pt idx="146">
                  <c:v>9/2004</c:v>
                </c:pt>
                <c:pt idx="147">
                  <c:v>10/2004</c:v>
                </c:pt>
                <c:pt idx="148">
                  <c:v>11/2004</c:v>
                </c:pt>
                <c:pt idx="149">
                  <c:v>12/2004</c:v>
                </c:pt>
                <c:pt idx="150">
                  <c:v>1/2005</c:v>
                </c:pt>
                <c:pt idx="151">
                  <c:v>2/2005</c:v>
                </c:pt>
                <c:pt idx="152">
                  <c:v>3/2005</c:v>
                </c:pt>
                <c:pt idx="153">
                  <c:v>4/2005</c:v>
                </c:pt>
                <c:pt idx="154">
                  <c:v>5/2005</c:v>
                </c:pt>
                <c:pt idx="155">
                  <c:v>6/2005</c:v>
                </c:pt>
                <c:pt idx="156">
                  <c:v>7/2005</c:v>
                </c:pt>
                <c:pt idx="157">
                  <c:v>8/2005</c:v>
                </c:pt>
                <c:pt idx="158">
                  <c:v>9/2005</c:v>
                </c:pt>
                <c:pt idx="159">
                  <c:v>10/2005</c:v>
                </c:pt>
                <c:pt idx="160">
                  <c:v>11/2005</c:v>
                </c:pt>
                <c:pt idx="161">
                  <c:v>12/2005</c:v>
                </c:pt>
                <c:pt idx="162">
                  <c:v>1/2006</c:v>
                </c:pt>
                <c:pt idx="163">
                  <c:v>2/2006</c:v>
                </c:pt>
                <c:pt idx="164">
                  <c:v>3/2006</c:v>
                </c:pt>
                <c:pt idx="165">
                  <c:v>4/2006</c:v>
                </c:pt>
                <c:pt idx="166">
                  <c:v>5/2006</c:v>
                </c:pt>
                <c:pt idx="167">
                  <c:v>6/2006</c:v>
                </c:pt>
                <c:pt idx="168">
                  <c:v>7/2006</c:v>
                </c:pt>
                <c:pt idx="169">
                  <c:v>8/2006</c:v>
                </c:pt>
                <c:pt idx="170">
                  <c:v>9/2006</c:v>
                </c:pt>
                <c:pt idx="171">
                  <c:v>10/2006</c:v>
                </c:pt>
                <c:pt idx="172">
                  <c:v>11/2006</c:v>
                </c:pt>
                <c:pt idx="173">
                  <c:v>12/2006</c:v>
                </c:pt>
                <c:pt idx="174">
                  <c:v>1/2007</c:v>
                </c:pt>
                <c:pt idx="175">
                  <c:v>2/2007</c:v>
                </c:pt>
                <c:pt idx="176">
                  <c:v>3/2007</c:v>
                </c:pt>
                <c:pt idx="177">
                  <c:v>4/2007</c:v>
                </c:pt>
                <c:pt idx="178">
                  <c:v>5/2007</c:v>
                </c:pt>
                <c:pt idx="179">
                  <c:v>6/2007</c:v>
                </c:pt>
                <c:pt idx="180">
                  <c:v>7/2007</c:v>
                </c:pt>
                <c:pt idx="181">
                  <c:v>8/2007</c:v>
                </c:pt>
                <c:pt idx="182">
                  <c:v>9/2007</c:v>
                </c:pt>
                <c:pt idx="183">
                  <c:v>10/2007</c:v>
                </c:pt>
                <c:pt idx="184">
                  <c:v>11/2007</c:v>
                </c:pt>
                <c:pt idx="185">
                  <c:v>12/2007</c:v>
                </c:pt>
                <c:pt idx="186">
                  <c:v>1/2008</c:v>
                </c:pt>
                <c:pt idx="187">
                  <c:v>2/2008</c:v>
                </c:pt>
                <c:pt idx="188">
                  <c:v>3/2008</c:v>
                </c:pt>
                <c:pt idx="189">
                  <c:v>4/2008</c:v>
                </c:pt>
                <c:pt idx="190">
                  <c:v>5/2008</c:v>
                </c:pt>
                <c:pt idx="191">
                  <c:v>6/2008</c:v>
                </c:pt>
                <c:pt idx="192">
                  <c:v>7/2008</c:v>
                </c:pt>
                <c:pt idx="193">
                  <c:v>8/2008</c:v>
                </c:pt>
                <c:pt idx="194">
                  <c:v>9/2008</c:v>
                </c:pt>
                <c:pt idx="195">
                  <c:v>10/2008</c:v>
                </c:pt>
                <c:pt idx="196">
                  <c:v>11/2008</c:v>
                </c:pt>
                <c:pt idx="197">
                  <c:v>12/2008</c:v>
                </c:pt>
                <c:pt idx="198">
                  <c:v>1/2009</c:v>
                </c:pt>
                <c:pt idx="199">
                  <c:v>2/2009</c:v>
                </c:pt>
                <c:pt idx="200">
                  <c:v>3/2009</c:v>
                </c:pt>
                <c:pt idx="201">
                  <c:v>4/2009</c:v>
                </c:pt>
                <c:pt idx="202">
                  <c:v>5/2009</c:v>
                </c:pt>
                <c:pt idx="203">
                  <c:v>6/2009</c:v>
                </c:pt>
                <c:pt idx="204">
                  <c:v>7/2009</c:v>
                </c:pt>
                <c:pt idx="205">
                  <c:v>8/2009</c:v>
                </c:pt>
                <c:pt idx="206">
                  <c:v>9/2009</c:v>
                </c:pt>
                <c:pt idx="207">
                  <c:v>10/2009</c:v>
                </c:pt>
                <c:pt idx="208">
                  <c:v>11/2009</c:v>
                </c:pt>
                <c:pt idx="209">
                  <c:v>12/2009</c:v>
                </c:pt>
                <c:pt idx="210">
                  <c:v>1/2010</c:v>
                </c:pt>
                <c:pt idx="211">
                  <c:v>2/2010</c:v>
                </c:pt>
                <c:pt idx="212">
                  <c:v>3/2010</c:v>
                </c:pt>
                <c:pt idx="213">
                  <c:v>4/2010</c:v>
                </c:pt>
                <c:pt idx="214">
                  <c:v>5/2010</c:v>
                </c:pt>
                <c:pt idx="215">
                  <c:v>6/2010</c:v>
                </c:pt>
                <c:pt idx="216">
                  <c:v>7/2010</c:v>
                </c:pt>
                <c:pt idx="217">
                  <c:v>8/2010</c:v>
                </c:pt>
                <c:pt idx="218">
                  <c:v>9/2010</c:v>
                </c:pt>
                <c:pt idx="219">
                  <c:v>10/2010</c:v>
                </c:pt>
                <c:pt idx="220">
                  <c:v>11/2010</c:v>
                </c:pt>
                <c:pt idx="221">
                  <c:v>12/2010</c:v>
                </c:pt>
                <c:pt idx="222">
                  <c:v>1/2011</c:v>
                </c:pt>
                <c:pt idx="223">
                  <c:v>2/2011</c:v>
                </c:pt>
                <c:pt idx="224">
                  <c:v>3/2011</c:v>
                </c:pt>
                <c:pt idx="225">
                  <c:v>4/2011</c:v>
                </c:pt>
                <c:pt idx="226">
                  <c:v>5/2011</c:v>
                </c:pt>
                <c:pt idx="227">
                  <c:v>6/2011</c:v>
                </c:pt>
                <c:pt idx="228">
                  <c:v>7/2011</c:v>
                </c:pt>
                <c:pt idx="229">
                  <c:v>8/2011</c:v>
                </c:pt>
                <c:pt idx="230">
                  <c:v>9/2011</c:v>
                </c:pt>
                <c:pt idx="231">
                  <c:v>10/2011</c:v>
                </c:pt>
                <c:pt idx="232">
                  <c:v>11/2011</c:v>
                </c:pt>
                <c:pt idx="233">
                  <c:v>12/2011</c:v>
                </c:pt>
                <c:pt idx="234">
                  <c:v>1/2012</c:v>
                </c:pt>
                <c:pt idx="235">
                  <c:v>2/2012</c:v>
                </c:pt>
                <c:pt idx="236">
                  <c:v>3/2012</c:v>
                </c:pt>
                <c:pt idx="237">
                  <c:v>4/2012</c:v>
                </c:pt>
                <c:pt idx="238">
                  <c:v>5/2012</c:v>
                </c:pt>
                <c:pt idx="239">
                  <c:v>6/2012</c:v>
                </c:pt>
                <c:pt idx="240">
                  <c:v>7/2012</c:v>
                </c:pt>
                <c:pt idx="241">
                  <c:v>8/2012</c:v>
                </c:pt>
                <c:pt idx="242">
                  <c:v>9/2012</c:v>
                </c:pt>
              </c:strCache>
            </c:strRef>
          </c:cat>
          <c:val>
            <c:numRef>
              <c:f>[PSI_tracking_record_v2.xlsx]monthly_table!$D$2:$D$244</c:f>
              <c:numCache>
                <c:formatCode>0.0_);[Red]\(0.0\)</c:formatCode>
                <c:ptCount val="243"/>
                <c:pt idx="0">
                  <c:v>108.71520915993572</c:v>
                </c:pt>
                <c:pt idx="1">
                  <c:v>112.04771171462133</c:v>
                </c:pt>
                <c:pt idx="2">
                  <c:v>112.7419830801809</c:v>
                </c:pt>
                <c:pt idx="3">
                  <c:v>113.43625444574043</c:v>
                </c:pt>
                <c:pt idx="4">
                  <c:v>109.96489761794282</c:v>
                </c:pt>
                <c:pt idx="5">
                  <c:v>110.76922914916486</c:v>
                </c:pt>
                <c:pt idx="6">
                  <c:v>101.60719473843443</c:v>
                </c:pt>
                <c:pt idx="7">
                  <c:v>91.086144133618646</c:v>
                </c:pt>
                <c:pt idx="8">
                  <c:v>104.56958211875725</c:v>
                </c:pt>
                <c:pt idx="9">
                  <c:v>94.031954971439546</c:v>
                </c:pt>
                <c:pt idx="10">
                  <c:v>101.38330769967011</c:v>
                </c:pt>
                <c:pt idx="11">
                  <c:v>91.402149420444431</c:v>
                </c:pt>
                <c:pt idx="12">
                  <c:v>102.18497591860404</c:v>
                </c:pt>
                <c:pt idx="13">
                  <c:v>102.49726887860599</c:v>
                </c:pt>
                <c:pt idx="14">
                  <c:v>99.011972255223398</c:v>
                </c:pt>
                <c:pt idx="15">
                  <c:v>103.01986792735686</c:v>
                </c:pt>
                <c:pt idx="16">
                  <c:v>110.80825291930336</c:v>
                </c:pt>
                <c:pt idx="17">
                  <c:v>104.50711948568232</c:v>
                </c:pt>
                <c:pt idx="18">
                  <c:v>101.02916739672038</c:v>
                </c:pt>
                <c:pt idx="19">
                  <c:v>109.14795858494347</c:v>
                </c:pt>
                <c:pt idx="20">
                  <c:v>96.029063337479641</c:v>
                </c:pt>
                <c:pt idx="21">
                  <c:v>102.0398904758483</c:v>
                </c:pt>
                <c:pt idx="22">
                  <c:v>98.557070476752529</c:v>
                </c:pt>
                <c:pt idx="23">
                  <c:v>107.80185974957962</c:v>
                </c:pt>
                <c:pt idx="24">
                  <c:v>97.930506778220092</c:v>
                </c:pt>
                <c:pt idx="25">
                  <c:v>107.67743633491104</c:v>
                </c:pt>
                <c:pt idx="26">
                  <c:v>99.018607633076684</c:v>
                </c:pt>
                <c:pt idx="27">
                  <c:v>104.4797771012777</c:v>
                </c:pt>
                <c:pt idx="28">
                  <c:v>98.404822367161884</c:v>
                </c:pt>
                <c:pt idx="29">
                  <c:v>99.721812177914131</c:v>
                </c:pt>
                <c:pt idx="30">
                  <c:v>95.937025951657361</c:v>
                </c:pt>
                <c:pt idx="31">
                  <c:v>101.69990723786293</c:v>
                </c:pt>
                <c:pt idx="32">
                  <c:v>103.18349734180045</c:v>
                </c:pt>
                <c:pt idx="33">
                  <c:v>100.89194601596913</c:v>
                </c:pt>
                <c:pt idx="34">
                  <c:v>99.470805295840933</c:v>
                </c:pt>
                <c:pt idx="35">
                  <c:v>95.700317816335115</c:v>
                </c:pt>
                <c:pt idx="36">
                  <c:v>94.351753097048075</c:v>
                </c:pt>
                <c:pt idx="37">
                  <c:v>82.842044604395923</c:v>
                </c:pt>
                <c:pt idx="38">
                  <c:v>98.688920129694495</c:v>
                </c:pt>
                <c:pt idx="39">
                  <c:v>92.985323661183926</c:v>
                </c:pt>
                <c:pt idx="40">
                  <c:v>95.898810073294356</c:v>
                </c:pt>
                <c:pt idx="41">
                  <c:v>92.51818437632808</c:v>
                </c:pt>
                <c:pt idx="42">
                  <c:v>99.967484972504678</c:v>
                </c:pt>
                <c:pt idx="43">
                  <c:v>93.270233190709732</c:v>
                </c:pt>
                <c:pt idx="44">
                  <c:v>103.67587651400088</c:v>
                </c:pt>
                <c:pt idx="45">
                  <c:v>106.15871875485662</c:v>
                </c:pt>
                <c:pt idx="46">
                  <c:v>105.22784939857164</c:v>
                </c:pt>
                <c:pt idx="47">
                  <c:v>99.62393967102598</c:v>
                </c:pt>
                <c:pt idx="48">
                  <c:v>101.83538228166211</c:v>
                </c:pt>
                <c:pt idx="49">
                  <c:v>95.844513634436822</c:v>
                </c:pt>
                <c:pt idx="50">
                  <c:v>105.28142474448664</c:v>
                </c:pt>
                <c:pt idx="51">
                  <c:v>105.2671024952474</c:v>
                </c:pt>
                <c:pt idx="52">
                  <c:v>107.93059181592935</c:v>
                </c:pt>
                <c:pt idx="53">
                  <c:v>107.26531695295577</c:v>
                </c:pt>
                <c:pt idx="54">
                  <c:v>111.10359547930999</c:v>
                </c:pt>
                <c:pt idx="55">
                  <c:v>120.56357195928081</c:v>
                </c:pt>
                <c:pt idx="56">
                  <c:v>110.25277549969651</c:v>
                </c:pt>
                <c:pt idx="57">
                  <c:v>110.10262550418481</c:v>
                </c:pt>
                <c:pt idx="58">
                  <c:v>119.43188124591821</c:v>
                </c:pt>
                <c:pt idx="59">
                  <c:v>122.83670934671918</c:v>
                </c:pt>
                <c:pt idx="60">
                  <c:v>112.73473717837669</c:v>
                </c:pt>
                <c:pt idx="61">
                  <c:v>118.20745447200842</c:v>
                </c:pt>
                <c:pt idx="62">
                  <c:v>117.22386966503294</c:v>
                </c:pt>
                <c:pt idx="63">
                  <c:v>113.97299955109118</c:v>
                </c:pt>
                <c:pt idx="64">
                  <c:v>114.23334095179978</c:v>
                </c:pt>
                <c:pt idx="65">
                  <c:v>103.49836942278284</c:v>
                </c:pt>
                <c:pt idx="66">
                  <c:v>107.14863649390415</c:v>
                </c:pt>
                <c:pt idx="67">
                  <c:v>105.24237022907406</c:v>
                </c:pt>
                <c:pt idx="68">
                  <c:v>106.62719261381308</c:v>
                </c:pt>
                <c:pt idx="69">
                  <c:v>96.405846092493348</c:v>
                </c:pt>
                <c:pt idx="70">
                  <c:v>104.84245616708407</c:v>
                </c:pt>
                <c:pt idx="71">
                  <c:v>97.128884020473905</c:v>
                </c:pt>
                <c:pt idx="72">
                  <c:v>96.327462935392973</c:v>
                </c:pt>
                <c:pt idx="73">
                  <c:v>95.186030849735658</c:v>
                </c:pt>
                <c:pt idx="74">
                  <c:v>100.52338400747949</c:v>
                </c:pt>
                <c:pt idx="75">
                  <c:v>106.7350411837817</c:v>
                </c:pt>
                <c:pt idx="76">
                  <c:v>99.663975127083503</c:v>
                </c:pt>
                <c:pt idx="77">
                  <c:v>96.191855786438481</c:v>
                </c:pt>
                <c:pt idx="78">
                  <c:v>101.13123526881132</c:v>
                </c:pt>
                <c:pt idx="79">
                  <c:v>93.543641654961803</c:v>
                </c:pt>
                <c:pt idx="80">
                  <c:v>103.17616183374926</c:v>
                </c:pt>
                <c:pt idx="81">
                  <c:v>96.530647416020784</c:v>
                </c:pt>
                <c:pt idx="82">
                  <c:v>103.45107910045597</c:v>
                </c:pt>
                <c:pt idx="83">
                  <c:v>90.83219301061375</c:v>
                </c:pt>
                <c:pt idx="84">
                  <c:v>98.688259506876108</c:v>
                </c:pt>
                <c:pt idx="85">
                  <c:v>97.447114801046467</c:v>
                </c:pt>
                <c:pt idx="86">
                  <c:v>99.23220792419616</c:v>
                </c:pt>
                <c:pt idx="87">
                  <c:v>92.335837342513017</c:v>
                </c:pt>
                <c:pt idx="88">
                  <c:v>98.092183908027664</c:v>
                </c:pt>
                <c:pt idx="89">
                  <c:v>98.386365998753291</c:v>
                </c:pt>
                <c:pt idx="90">
                  <c:v>100.59643912479493</c:v>
                </c:pt>
                <c:pt idx="91">
                  <c:v>104.55731598374526</c:v>
                </c:pt>
                <c:pt idx="92">
                  <c:v>103.74024935166473</c:v>
                </c:pt>
                <c:pt idx="93">
                  <c:v>98.549406808823449</c:v>
                </c:pt>
                <c:pt idx="94">
                  <c:v>98.798382935278013</c:v>
                </c:pt>
                <c:pt idx="95">
                  <c:v>91.759982851413866</c:v>
                </c:pt>
                <c:pt idx="96">
                  <c:v>92.662889241708172</c:v>
                </c:pt>
                <c:pt idx="97">
                  <c:v>96.367855831973301</c:v>
                </c:pt>
                <c:pt idx="98">
                  <c:v>100.16305463572995</c:v>
                </c:pt>
                <c:pt idx="99">
                  <c:v>94.388584750838419</c:v>
                </c:pt>
                <c:pt idx="100">
                  <c:v>95.919351312998288</c:v>
                </c:pt>
                <c:pt idx="101">
                  <c:v>94.714957566358933</c:v>
                </c:pt>
                <c:pt idx="102">
                  <c:v>98.446337354476</c:v>
                </c:pt>
                <c:pt idx="103">
                  <c:v>99.22336434896954</c:v>
                </c:pt>
                <c:pt idx="104">
                  <c:v>102.43413066660162</c:v>
                </c:pt>
                <c:pt idx="105">
                  <c:v>99.903250670961427</c:v>
                </c:pt>
                <c:pt idx="106">
                  <c:v>100.08570505186546</c:v>
                </c:pt>
                <c:pt idx="107">
                  <c:v>94.494855755373578</c:v>
                </c:pt>
                <c:pt idx="108">
                  <c:v>97.375357727106845</c:v>
                </c:pt>
                <c:pt idx="109">
                  <c:v>95.580633090777724</c:v>
                </c:pt>
                <c:pt idx="110">
                  <c:v>93.844099846276066</c:v>
                </c:pt>
                <c:pt idx="111">
                  <c:v>93.449929450666644</c:v>
                </c:pt>
                <c:pt idx="112">
                  <c:v>93.976954625116591</c:v>
                </c:pt>
                <c:pt idx="113">
                  <c:v>91.114415553308476</c:v>
                </c:pt>
                <c:pt idx="114">
                  <c:v>99.122235157677338</c:v>
                </c:pt>
                <c:pt idx="115">
                  <c:v>102.23721801259671</c:v>
                </c:pt>
                <c:pt idx="116">
                  <c:v>97.445175917877634</c:v>
                </c:pt>
                <c:pt idx="117">
                  <c:v>100.85030120166986</c:v>
                </c:pt>
                <c:pt idx="118">
                  <c:v>100.69577117487482</c:v>
                </c:pt>
                <c:pt idx="119">
                  <c:v>93.335250714754238</c:v>
                </c:pt>
                <c:pt idx="120">
                  <c:v>96.743692704377821</c:v>
                </c:pt>
                <c:pt idx="121">
                  <c:v>91.04372422076159</c:v>
                </c:pt>
                <c:pt idx="122">
                  <c:v>93.58676889023144</c:v>
                </c:pt>
                <c:pt idx="123">
                  <c:v>92.341829045623101</c:v>
                </c:pt>
                <c:pt idx="124">
                  <c:v>91.170166572376559</c:v>
                </c:pt>
                <c:pt idx="125">
                  <c:v>91.663413765773313</c:v>
                </c:pt>
                <c:pt idx="126">
                  <c:v>90.278090541749933</c:v>
                </c:pt>
                <c:pt idx="127">
                  <c:v>87.405039115734525</c:v>
                </c:pt>
                <c:pt idx="128">
                  <c:v>88.777649674731563</c:v>
                </c:pt>
                <c:pt idx="129">
                  <c:v>82.876318191216058</c:v>
                </c:pt>
                <c:pt idx="130">
                  <c:v>85.314553341982318</c:v>
                </c:pt>
                <c:pt idx="131">
                  <c:v>85.792365879117625</c:v>
                </c:pt>
                <c:pt idx="132">
                  <c:v>80.583340808496217</c:v>
                </c:pt>
                <c:pt idx="133">
                  <c:v>87.348641981986304</c:v>
                </c:pt>
                <c:pt idx="134">
                  <c:v>88.746665251412139</c:v>
                </c:pt>
                <c:pt idx="135">
                  <c:v>89.071129400839894</c:v>
                </c:pt>
                <c:pt idx="136">
                  <c:v>86.945223590659822</c:v>
                </c:pt>
                <c:pt idx="137">
                  <c:v>91.123910081487679</c:v>
                </c:pt>
                <c:pt idx="138">
                  <c:v>87.969623168500519</c:v>
                </c:pt>
                <c:pt idx="139">
                  <c:v>89.728234545039911</c:v>
                </c:pt>
                <c:pt idx="140">
                  <c:v>93.679945294757971</c:v>
                </c:pt>
                <c:pt idx="141">
                  <c:v>88.221967314297615</c:v>
                </c:pt>
                <c:pt idx="142">
                  <c:v>86.624996197429326</c:v>
                </c:pt>
                <c:pt idx="143">
                  <c:v>85.871810116556389</c:v>
                </c:pt>
                <c:pt idx="144">
                  <c:v>89.955305749026181</c:v>
                </c:pt>
                <c:pt idx="145">
                  <c:v>92.154548278998959</c:v>
                </c:pt>
                <c:pt idx="146">
                  <c:v>93.279433029023281</c:v>
                </c:pt>
                <c:pt idx="147">
                  <c:v>95.456451855595589</c:v>
                </c:pt>
                <c:pt idx="148">
                  <c:v>95.509160907331932</c:v>
                </c:pt>
                <c:pt idx="149">
                  <c:v>93.313268108678642</c:v>
                </c:pt>
                <c:pt idx="150">
                  <c:v>90.702671604912226</c:v>
                </c:pt>
                <c:pt idx="151">
                  <c:v>92.607113108033886</c:v>
                </c:pt>
                <c:pt idx="152">
                  <c:v>95.308327500681315</c:v>
                </c:pt>
                <c:pt idx="153">
                  <c:v>104.45022526009643</c:v>
                </c:pt>
                <c:pt idx="154">
                  <c:v>105.29823711308455</c:v>
                </c:pt>
                <c:pt idx="155">
                  <c:v>103.03701008628911</c:v>
                </c:pt>
                <c:pt idx="156">
                  <c:v>115.9571187591847</c:v>
                </c:pt>
                <c:pt idx="157">
                  <c:v>112.90640127148095</c:v>
                </c:pt>
                <c:pt idx="158">
                  <c:v>116.47636371189887</c:v>
                </c:pt>
                <c:pt idx="159">
                  <c:v>118.32502948069512</c:v>
                </c:pt>
                <c:pt idx="160">
                  <c:v>117.3214066604005</c:v>
                </c:pt>
                <c:pt idx="161">
                  <c:v>107.73357456573362</c:v>
                </c:pt>
                <c:pt idx="162">
                  <c:v>115.70205538536662</c:v>
                </c:pt>
                <c:pt idx="163">
                  <c:v>115.66772549974237</c:v>
                </c:pt>
                <c:pt idx="164">
                  <c:v>116.70063192767198</c:v>
                </c:pt>
                <c:pt idx="165">
                  <c:v>118.55622953645374</c:v>
                </c:pt>
                <c:pt idx="166">
                  <c:v>117.39247470917272</c:v>
                </c:pt>
                <c:pt idx="167">
                  <c:v>124.22191987551687</c:v>
                </c:pt>
                <c:pt idx="168">
                  <c:v>115.36545255109854</c:v>
                </c:pt>
                <c:pt idx="169">
                  <c:v>114.15591369924412</c:v>
                </c:pt>
                <c:pt idx="170">
                  <c:v>113.42504080307754</c:v>
                </c:pt>
                <c:pt idx="171">
                  <c:v>111.22844923663604</c:v>
                </c:pt>
                <c:pt idx="172">
                  <c:v>111.71104084187442</c:v>
                </c:pt>
                <c:pt idx="173">
                  <c:v>115.81057446780977</c:v>
                </c:pt>
                <c:pt idx="174">
                  <c:v>108.76070660703485</c:v>
                </c:pt>
                <c:pt idx="175">
                  <c:v>112.79270645475344</c:v>
                </c:pt>
                <c:pt idx="176">
                  <c:v>115.411656916353</c:v>
                </c:pt>
                <c:pt idx="177">
                  <c:v>117.69720307363995</c:v>
                </c:pt>
                <c:pt idx="178">
                  <c:v>117.20016561634006</c:v>
                </c:pt>
                <c:pt idx="179">
                  <c:v>122.55606328219547</c:v>
                </c:pt>
                <c:pt idx="180">
                  <c:v>116.6290729721527</c:v>
                </c:pt>
                <c:pt idx="181">
                  <c:v>117.0699329282393</c:v>
                </c:pt>
                <c:pt idx="182">
                  <c:v>116.51482488569999</c:v>
                </c:pt>
                <c:pt idx="183">
                  <c:v>114.96483359121923</c:v>
                </c:pt>
                <c:pt idx="184">
                  <c:v>114.3441260157756</c:v>
                </c:pt>
                <c:pt idx="185">
                  <c:v>121.2026776475135</c:v>
                </c:pt>
                <c:pt idx="186">
                  <c:v>110.88731090560945</c:v>
                </c:pt>
                <c:pt idx="187">
                  <c:v>115.38688979160884</c:v>
                </c:pt>
                <c:pt idx="188">
                  <c:v>116.09865660242535</c:v>
                </c:pt>
                <c:pt idx="189">
                  <c:v>114.75810184927849</c:v>
                </c:pt>
                <c:pt idx="190">
                  <c:v>115.44702672501046</c:v>
                </c:pt>
                <c:pt idx="191">
                  <c:v>108.2376480145121</c:v>
                </c:pt>
                <c:pt idx="192">
                  <c:v>105.8727049676788</c:v>
                </c:pt>
                <c:pt idx="193">
                  <c:v>102.66900004916229</c:v>
                </c:pt>
                <c:pt idx="194">
                  <c:v>100.97842568637442</c:v>
                </c:pt>
                <c:pt idx="195">
                  <c:v>100.12129623744001</c:v>
                </c:pt>
                <c:pt idx="196">
                  <c:v>101.2985379197321</c:v>
                </c:pt>
                <c:pt idx="197">
                  <c:v>102.92956396205089</c:v>
                </c:pt>
                <c:pt idx="198">
                  <c:v>100.24085851971498</c:v>
                </c:pt>
                <c:pt idx="199">
                  <c:v>101.29458005403789</c:v>
                </c:pt>
                <c:pt idx="200">
                  <c:v>99.624514282320575</c:v>
                </c:pt>
                <c:pt idx="201">
                  <c:v>100.38543662724815</c:v>
                </c:pt>
                <c:pt idx="202">
                  <c:v>102.9988716575339</c:v>
                </c:pt>
                <c:pt idx="203">
                  <c:v>102.09764856167908</c:v>
                </c:pt>
                <c:pt idx="204">
                  <c:v>104.32869709550148</c:v>
                </c:pt>
                <c:pt idx="205">
                  <c:v>102.94254581139752</c:v>
                </c:pt>
                <c:pt idx="206">
                  <c:v>102.43094408878096</c:v>
                </c:pt>
                <c:pt idx="207">
                  <c:v>98.653119382701092</c:v>
                </c:pt>
                <c:pt idx="208">
                  <c:v>97.622206073633336</c:v>
                </c:pt>
                <c:pt idx="209">
                  <c:v>103.36490412395348</c:v>
                </c:pt>
                <c:pt idx="210">
                  <c:v>100.76516439463737</c:v>
                </c:pt>
                <c:pt idx="211">
                  <c:v>100.56874236353403</c:v>
                </c:pt>
                <c:pt idx="212">
                  <c:v>99.573748965466038</c:v>
                </c:pt>
                <c:pt idx="213">
                  <c:v>97.876789170541485</c:v>
                </c:pt>
                <c:pt idx="214">
                  <c:v>96.183388653568571</c:v>
                </c:pt>
                <c:pt idx="215">
                  <c:v>98.825262041666178</c:v>
                </c:pt>
                <c:pt idx="216">
                  <c:v>95.6528203267614</c:v>
                </c:pt>
                <c:pt idx="217">
                  <c:v>95.920376159432536</c:v>
                </c:pt>
                <c:pt idx="218">
                  <c:v>105.93296772927914</c:v>
                </c:pt>
                <c:pt idx="219">
                  <c:v>102.96204610233291</c:v>
                </c:pt>
                <c:pt idx="220">
                  <c:v>102.77983704300715</c:v>
                </c:pt>
                <c:pt idx="221">
                  <c:v>102.59094332037689</c:v>
                </c:pt>
                <c:pt idx="222">
                  <c:v>100.24699508972672</c:v>
                </c:pt>
                <c:pt idx="223">
                  <c:v>93.342725263812596</c:v>
                </c:pt>
                <c:pt idx="224">
                  <c:v>95.925502768741481</c:v>
                </c:pt>
                <c:pt idx="225">
                  <c:v>94.952677852958217</c:v>
                </c:pt>
                <c:pt idx="226">
                  <c:v>94.256480257165606</c:v>
                </c:pt>
                <c:pt idx="227">
                  <c:v>88.4104545038048</c:v>
                </c:pt>
                <c:pt idx="228">
                  <c:v>90.304016640017906</c:v>
                </c:pt>
                <c:pt idx="229">
                  <c:v>81.74464202321316</c:v>
                </c:pt>
                <c:pt idx="230">
                  <c:v>89.720259199582387</c:v>
                </c:pt>
                <c:pt idx="231">
                  <c:v>92.022035570670425</c:v>
                </c:pt>
                <c:pt idx="232">
                  <c:v>98.968237850257808</c:v>
                </c:pt>
                <c:pt idx="233">
                  <c:v>93.066988605545191</c:v>
                </c:pt>
                <c:pt idx="234">
                  <c:v>93.363717026444235</c:v>
                </c:pt>
                <c:pt idx="235">
                  <c:v>91.98440873816287</c:v>
                </c:pt>
                <c:pt idx="236">
                  <c:v>91.113257574355316</c:v>
                </c:pt>
                <c:pt idx="237">
                  <c:v>90.045732434723476</c:v>
                </c:pt>
                <c:pt idx="238">
                  <c:v>88.914772298957104</c:v>
                </c:pt>
                <c:pt idx="239">
                  <c:v>87.459560746536681</c:v>
                </c:pt>
                <c:pt idx="240">
                  <c:v>92.563009264810944</c:v>
                </c:pt>
                <c:pt idx="241">
                  <c:v>88.592497081529501</c:v>
                </c:pt>
                <c:pt idx="242">
                  <c:v>83.977165976709628</c:v>
                </c:pt>
              </c:numCache>
            </c:numRef>
          </c:val>
        </c:ser>
        <c:ser>
          <c:idx val="2"/>
          <c:order val="2"/>
          <c:tx>
            <c:strRef>
              <c:f>[PSI_tracking_record_v2.xlsx]monthly_table!$E$1</c:f>
              <c:strCache>
                <c:ptCount val="1"/>
                <c:pt idx="0">
                  <c:v>Public Sentiment Index (PSI)</c:v>
                </c:pt>
              </c:strCache>
            </c:strRef>
          </c:tx>
          <c:spPr>
            <a:ln w="28575">
              <a:solidFill>
                <a:srgbClr val="FF0000"/>
              </a:solidFill>
            </a:ln>
          </c:spPr>
          <c:marker>
            <c:symbol val="none"/>
          </c:marker>
          <c:cat>
            <c:strRef>
              <c:f>[PSI_tracking_record_v2.xlsx]monthly_table!$A$2:$A$244</c:f>
              <c:strCache>
                <c:ptCount val="243"/>
                <c:pt idx="0">
                  <c:v>7/1992</c:v>
                </c:pt>
                <c:pt idx="1">
                  <c:v>8/1992</c:v>
                </c:pt>
                <c:pt idx="2">
                  <c:v>9/1992</c:v>
                </c:pt>
                <c:pt idx="3">
                  <c:v>10/1992</c:v>
                </c:pt>
                <c:pt idx="4">
                  <c:v>11/1992</c:v>
                </c:pt>
                <c:pt idx="5">
                  <c:v>12/1992</c:v>
                </c:pt>
                <c:pt idx="6">
                  <c:v>1/1993</c:v>
                </c:pt>
                <c:pt idx="7">
                  <c:v>2/1993</c:v>
                </c:pt>
                <c:pt idx="8">
                  <c:v>3/1993</c:v>
                </c:pt>
                <c:pt idx="9">
                  <c:v>4/1993</c:v>
                </c:pt>
                <c:pt idx="10">
                  <c:v>5/1993</c:v>
                </c:pt>
                <c:pt idx="11">
                  <c:v>6/1993</c:v>
                </c:pt>
                <c:pt idx="12">
                  <c:v>7/1993</c:v>
                </c:pt>
                <c:pt idx="13">
                  <c:v>8/1993</c:v>
                </c:pt>
                <c:pt idx="14">
                  <c:v>9/1993</c:v>
                </c:pt>
                <c:pt idx="15">
                  <c:v>10/1993</c:v>
                </c:pt>
                <c:pt idx="16">
                  <c:v>11/1993</c:v>
                </c:pt>
                <c:pt idx="17">
                  <c:v>12/1993</c:v>
                </c:pt>
                <c:pt idx="18">
                  <c:v>1/1994</c:v>
                </c:pt>
                <c:pt idx="19">
                  <c:v>2/1994</c:v>
                </c:pt>
                <c:pt idx="20">
                  <c:v>3/1994</c:v>
                </c:pt>
                <c:pt idx="21">
                  <c:v>4/1994</c:v>
                </c:pt>
                <c:pt idx="22">
                  <c:v>5/1994</c:v>
                </c:pt>
                <c:pt idx="23">
                  <c:v>6/1994</c:v>
                </c:pt>
                <c:pt idx="24">
                  <c:v>7/1994</c:v>
                </c:pt>
                <c:pt idx="25">
                  <c:v>8/1994</c:v>
                </c:pt>
                <c:pt idx="26">
                  <c:v>9/1994</c:v>
                </c:pt>
                <c:pt idx="27">
                  <c:v>10/1994</c:v>
                </c:pt>
                <c:pt idx="28">
                  <c:v>11/1994</c:v>
                </c:pt>
                <c:pt idx="29">
                  <c:v>12/1994</c:v>
                </c:pt>
                <c:pt idx="30">
                  <c:v>1/1995</c:v>
                </c:pt>
                <c:pt idx="31">
                  <c:v>2/1995</c:v>
                </c:pt>
                <c:pt idx="32">
                  <c:v>3/1995</c:v>
                </c:pt>
                <c:pt idx="33">
                  <c:v>4/1995</c:v>
                </c:pt>
                <c:pt idx="34">
                  <c:v>5/1995</c:v>
                </c:pt>
                <c:pt idx="35">
                  <c:v>6/1995</c:v>
                </c:pt>
                <c:pt idx="36">
                  <c:v>7/1995</c:v>
                </c:pt>
                <c:pt idx="37">
                  <c:v>8/1995</c:v>
                </c:pt>
                <c:pt idx="38">
                  <c:v>9/1995</c:v>
                </c:pt>
                <c:pt idx="39">
                  <c:v>10/1995</c:v>
                </c:pt>
                <c:pt idx="40">
                  <c:v>11/1995</c:v>
                </c:pt>
                <c:pt idx="41">
                  <c:v>12/1995</c:v>
                </c:pt>
                <c:pt idx="42">
                  <c:v>1/1996</c:v>
                </c:pt>
                <c:pt idx="43">
                  <c:v>2/1996</c:v>
                </c:pt>
                <c:pt idx="44">
                  <c:v>3/1996</c:v>
                </c:pt>
                <c:pt idx="45">
                  <c:v>4/1996</c:v>
                </c:pt>
                <c:pt idx="46">
                  <c:v>5/1996</c:v>
                </c:pt>
                <c:pt idx="47">
                  <c:v>6/1996</c:v>
                </c:pt>
                <c:pt idx="48">
                  <c:v>7/1996</c:v>
                </c:pt>
                <c:pt idx="49">
                  <c:v>8/1996</c:v>
                </c:pt>
                <c:pt idx="50">
                  <c:v>9/1996</c:v>
                </c:pt>
                <c:pt idx="51">
                  <c:v>10/1996</c:v>
                </c:pt>
                <c:pt idx="52">
                  <c:v>11/1996</c:v>
                </c:pt>
                <c:pt idx="53">
                  <c:v>12/1996</c:v>
                </c:pt>
                <c:pt idx="54">
                  <c:v>1/1997</c:v>
                </c:pt>
                <c:pt idx="55">
                  <c:v>2/1997</c:v>
                </c:pt>
                <c:pt idx="56">
                  <c:v>3/1997</c:v>
                </c:pt>
                <c:pt idx="57">
                  <c:v>4/1997</c:v>
                </c:pt>
                <c:pt idx="58">
                  <c:v>5/1997</c:v>
                </c:pt>
                <c:pt idx="59">
                  <c:v>6/1997</c:v>
                </c:pt>
                <c:pt idx="60">
                  <c:v>7/1997</c:v>
                </c:pt>
                <c:pt idx="61">
                  <c:v>8/1997</c:v>
                </c:pt>
                <c:pt idx="62">
                  <c:v>9/1997</c:v>
                </c:pt>
                <c:pt idx="63">
                  <c:v>10/1997</c:v>
                </c:pt>
                <c:pt idx="64">
                  <c:v>11/1997</c:v>
                </c:pt>
                <c:pt idx="65">
                  <c:v>12/1997</c:v>
                </c:pt>
                <c:pt idx="66">
                  <c:v>1/1998</c:v>
                </c:pt>
                <c:pt idx="67">
                  <c:v>2/1998</c:v>
                </c:pt>
                <c:pt idx="68">
                  <c:v>3/1998</c:v>
                </c:pt>
                <c:pt idx="69">
                  <c:v>4/1998</c:v>
                </c:pt>
                <c:pt idx="70">
                  <c:v>5/1998</c:v>
                </c:pt>
                <c:pt idx="71">
                  <c:v>6/1998</c:v>
                </c:pt>
                <c:pt idx="72">
                  <c:v>7/1998</c:v>
                </c:pt>
                <c:pt idx="73">
                  <c:v>8/1998</c:v>
                </c:pt>
                <c:pt idx="74">
                  <c:v>9/1998</c:v>
                </c:pt>
                <c:pt idx="75">
                  <c:v>10/1998</c:v>
                </c:pt>
                <c:pt idx="76">
                  <c:v>11/1998</c:v>
                </c:pt>
                <c:pt idx="77">
                  <c:v>12/1998</c:v>
                </c:pt>
                <c:pt idx="78">
                  <c:v>1/1999</c:v>
                </c:pt>
                <c:pt idx="79">
                  <c:v>2/1999</c:v>
                </c:pt>
                <c:pt idx="80">
                  <c:v>3/1999</c:v>
                </c:pt>
                <c:pt idx="81">
                  <c:v>4/1999</c:v>
                </c:pt>
                <c:pt idx="82">
                  <c:v>5/1999</c:v>
                </c:pt>
                <c:pt idx="83">
                  <c:v>6/1999</c:v>
                </c:pt>
                <c:pt idx="84">
                  <c:v>7/1999</c:v>
                </c:pt>
                <c:pt idx="85">
                  <c:v>8/1999</c:v>
                </c:pt>
                <c:pt idx="86">
                  <c:v>9/1999</c:v>
                </c:pt>
                <c:pt idx="87">
                  <c:v>10/1999</c:v>
                </c:pt>
                <c:pt idx="88">
                  <c:v>11/1999</c:v>
                </c:pt>
                <c:pt idx="89">
                  <c:v>12/1999</c:v>
                </c:pt>
                <c:pt idx="90">
                  <c:v>1/2000</c:v>
                </c:pt>
                <c:pt idx="91">
                  <c:v>2/2000</c:v>
                </c:pt>
                <c:pt idx="92">
                  <c:v>3/2000</c:v>
                </c:pt>
                <c:pt idx="93">
                  <c:v>4/2000</c:v>
                </c:pt>
                <c:pt idx="94">
                  <c:v>5/2000</c:v>
                </c:pt>
                <c:pt idx="95">
                  <c:v>6/2000</c:v>
                </c:pt>
                <c:pt idx="96">
                  <c:v>7/2000</c:v>
                </c:pt>
                <c:pt idx="97">
                  <c:v>8/2000</c:v>
                </c:pt>
                <c:pt idx="98">
                  <c:v>9/2000</c:v>
                </c:pt>
                <c:pt idx="99">
                  <c:v>10/2000</c:v>
                </c:pt>
                <c:pt idx="100">
                  <c:v>11/2000</c:v>
                </c:pt>
                <c:pt idx="101">
                  <c:v>12/2000</c:v>
                </c:pt>
                <c:pt idx="102">
                  <c:v>1/2001</c:v>
                </c:pt>
                <c:pt idx="103">
                  <c:v>2/2001</c:v>
                </c:pt>
                <c:pt idx="104">
                  <c:v>3/2001</c:v>
                </c:pt>
                <c:pt idx="105">
                  <c:v>4/2001</c:v>
                </c:pt>
                <c:pt idx="106">
                  <c:v>5/2001</c:v>
                </c:pt>
                <c:pt idx="107">
                  <c:v>6/2001</c:v>
                </c:pt>
                <c:pt idx="108">
                  <c:v>7/2001</c:v>
                </c:pt>
                <c:pt idx="109">
                  <c:v>8/2001</c:v>
                </c:pt>
                <c:pt idx="110">
                  <c:v>9/2001</c:v>
                </c:pt>
                <c:pt idx="111">
                  <c:v>10/2001</c:v>
                </c:pt>
                <c:pt idx="112">
                  <c:v>11/2001</c:v>
                </c:pt>
                <c:pt idx="113">
                  <c:v>12/2001</c:v>
                </c:pt>
                <c:pt idx="114">
                  <c:v>1/2002</c:v>
                </c:pt>
                <c:pt idx="115">
                  <c:v>2/2002</c:v>
                </c:pt>
                <c:pt idx="116">
                  <c:v>3/2002</c:v>
                </c:pt>
                <c:pt idx="117">
                  <c:v>4/2002</c:v>
                </c:pt>
                <c:pt idx="118">
                  <c:v>5/2002</c:v>
                </c:pt>
                <c:pt idx="119">
                  <c:v>6/2002</c:v>
                </c:pt>
                <c:pt idx="120">
                  <c:v>7/2002</c:v>
                </c:pt>
                <c:pt idx="121">
                  <c:v>8/2002</c:v>
                </c:pt>
                <c:pt idx="122">
                  <c:v>9/2002</c:v>
                </c:pt>
                <c:pt idx="123">
                  <c:v>10/2002</c:v>
                </c:pt>
                <c:pt idx="124">
                  <c:v>11/2002</c:v>
                </c:pt>
                <c:pt idx="125">
                  <c:v>12/2002</c:v>
                </c:pt>
                <c:pt idx="126">
                  <c:v>1/2003</c:v>
                </c:pt>
                <c:pt idx="127">
                  <c:v>2/2003</c:v>
                </c:pt>
                <c:pt idx="128">
                  <c:v>3/2003</c:v>
                </c:pt>
                <c:pt idx="129">
                  <c:v>4/2003</c:v>
                </c:pt>
                <c:pt idx="130">
                  <c:v>5/2003</c:v>
                </c:pt>
                <c:pt idx="131">
                  <c:v>6/2003</c:v>
                </c:pt>
                <c:pt idx="132">
                  <c:v>7/2003</c:v>
                </c:pt>
                <c:pt idx="133">
                  <c:v>8/2003</c:v>
                </c:pt>
                <c:pt idx="134">
                  <c:v>9/2003</c:v>
                </c:pt>
                <c:pt idx="135">
                  <c:v>10/2003</c:v>
                </c:pt>
                <c:pt idx="136">
                  <c:v>11/2003</c:v>
                </c:pt>
                <c:pt idx="137">
                  <c:v>12/2003</c:v>
                </c:pt>
                <c:pt idx="138">
                  <c:v>1/2004</c:v>
                </c:pt>
                <c:pt idx="139">
                  <c:v>2/2004</c:v>
                </c:pt>
                <c:pt idx="140">
                  <c:v>3/2004</c:v>
                </c:pt>
                <c:pt idx="141">
                  <c:v>4/2004</c:v>
                </c:pt>
                <c:pt idx="142">
                  <c:v>5/2004</c:v>
                </c:pt>
                <c:pt idx="143">
                  <c:v>6/2004</c:v>
                </c:pt>
                <c:pt idx="144">
                  <c:v>7/2004</c:v>
                </c:pt>
                <c:pt idx="145">
                  <c:v>8/2004</c:v>
                </c:pt>
                <c:pt idx="146">
                  <c:v>9/2004</c:v>
                </c:pt>
                <c:pt idx="147">
                  <c:v>10/2004</c:v>
                </c:pt>
                <c:pt idx="148">
                  <c:v>11/2004</c:v>
                </c:pt>
                <c:pt idx="149">
                  <c:v>12/2004</c:v>
                </c:pt>
                <c:pt idx="150">
                  <c:v>1/2005</c:v>
                </c:pt>
                <c:pt idx="151">
                  <c:v>2/2005</c:v>
                </c:pt>
                <c:pt idx="152">
                  <c:v>3/2005</c:v>
                </c:pt>
                <c:pt idx="153">
                  <c:v>4/2005</c:v>
                </c:pt>
                <c:pt idx="154">
                  <c:v>5/2005</c:v>
                </c:pt>
                <c:pt idx="155">
                  <c:v>6/2005</c:v>
                </c:pt>
                <c:pt idx="156">
                  <c:v>7/2005</c:v>
                </c:pt>
                <c:pt idx="157">
                  <c:v>8/2005</c:v>
                </c:pt>
                <c:pt idx="158">
                  <c:v>9/2005</c:v>
                </c:pt>
                <c:pt idx="159">
                  <c:v>10/2005</c:v>
                </c:pt>
                <c:pt idx="160">
                  <c:v>11/2005</c:v>
                </c:pt>
                <c:pt idx="161">
                  <c:v>12/2005</c:v>
                </c:pt>
                <c:pt idx="162">
                  <c:v>1/2006</c:v>
                </c:pt>
                <c:pt idx="163">
                  <c:v>2/2006</c:v>
                </c:pt>
                <c:pt idx="164">
                  <c:v>3/2006</c:v>
                </c:pt>
                <c:pt idx="165">
                  <c:v>4/2006</c:v>
                </c:pt>
                <c:pt idx="166">
                  <c:v>5/2006</c:v>
                </c:pt>
                <c:pt idx="167">
                  <c:v>6/2006</c:v>
                </c:pt>
                <c:pt idx="168">
                  <c:v>7/2006</c:v>
                </c:pt>
                <c:pt idx="169">
                  <c:v>8/2006</c:v>
                </c:pt>
                <c:pt idx="170">
                  <c:v>9/2006</c:v>
                </c:pt>
                <c:pt idx="171">
                  <c:v>10/2006</c:v>
                </c:pt>
                <c:pt idx="172">
                  <c:v>11/2006</c:v>
                </c:pt>
                <c:pt idx="173">
                  <c:v>12/2006</c:v>
                </c:pt>
                <c:pt idx="174">
                  <c:v>1/2007</c:v>
                </c:pt>
                <c:pt idx="175">
                  <c:v>2/2007</c:v>
                </c:pt>
                <c:pt idx="176">
                  <c:v>3/2007</c:v>
                </c:pt>
                <c:pt idx="177">
                  <c:v>4/2007</c:v>
                </c:pt>
                <c:pt idx="178">
                  <c:v>5/2007</c:v>
                </c:pt>
                <c:pt idx="179">
                  <c:v>6/2007</c:v>
                </c:pt>
                <c:pt idx="180">
                  <c:v>7/2007</c:v>
                </c:pt>
                <c:pt idx="181">
                  <c:v>8/2007</c:v>
                </c:pt>
                <c:pt idx="182">
                  <c:v>9/2007</c:v>
                </c:pt>
                <c:pt idx="183">
                  <c:v>10/2007</c:v>
                </c:pt>
                <c:pt idx="184">
                  <c:v>11/2007</c:v>
                </c:pt>
                <c:pt idx="185">
                  <c:v>12/2007</c:v>
                </c:pt>
                <c:pt idx="186">
                  <c:v>1/2008</c:v>
                </c:pt>
                <c:pt idx="187">
                  <c:v>2/2008</c:v>
                </c:pt>
                <c:pt idx="188">
                  <c:v>3/2008</c:v>
                </c:pt>
                <c:pt idx="189">
                  <c:v>4/2008</c:v>
                </c:pt>
                <c:pt idx="190">
                  <c:v>5/2008</c:v>
                </c:pt>
                <c:pt idx="191">
                  <c:v>6/2008</c:v>
                </c:pt>
                <c:pt idx="192">
                  <c:v>7/2008</c:v>
                </c:pt>
                <c:pt idx="193">
                  <c:v>8/2008</c:v>
                </c:pt>
                <c:pt idx="194">
                  <c:v>9/2008</c:v>
                </c:pt>
                <c:pt idx="195">
                  <c:v>10/2008</c:v>
                </c:pt>
                <c:pt idx="196">
                  <c:v>11/2008</c:v>
                </c:pt>
                <c:pt idx="197">
                  <c:v>12/2008</c:v>
                </c:pt>
                <c:pt idx="198">
                  <c:v>1/2009</c:v>
                </c:pt>
                <c:pt idx="199">
                  <c:v>2/2009</c:v>
                </c:pt>
                <c:pt idx="200">
                  <c:v>3/2009</c:v>
                </c:pt>
                <c:pt idx="201">
                  <c:v>4/2009</c:v>
                </c:pt>
                <c:pt idx="202">
                  <c:v>5/2009</c:v>
                </c:pt>
                <c:pt idx="203">
                  <c:v>6/2009</c:v>
                </c:pt>
                <c:pt idx="204">
                  <c:v>7/2009</c:v>
                </c:pt>
                <c:pt idx="205">
                  <c:v>8/2009</c:v>
                </c:pt>
                <c:pt idx="206">
                  <c:v>9/2009</c:v>
                </c:pt>
                <c:pt idx="207">
                  <c:v>10/2009</c:v>
                </c:pt>
                <c:pt idx="208">
                  <c:v>11/2009</c:v>
                </c:pt>
                <c:pt idx="209">
                  <c:v>12/2009</c:v>
                </c:pt>
                <c:pt idx="210">
                  <c:v>1/2010</c:v>
                </c:pt>
                <c:pt idx="211">
                  <c:v>2/2010</c:v>
                </c:pt>
                <c:pt idx="212">
                  <c:v>3/2010</c:v>
                </c:pt>
                <c:pt idx="213">
                  <c:v>4/2010</c:v>
                </c:pt>
                <c:pt idx="214">
                  <c:v>5/2010</c:v>
                </c:pt>
                <c:pt idx="215">
                  <c:v>6/2010</c:v>
                </c:pt>
                <c:pt idx="216">
                  <c:v>7/2010</c:v>
                </c:pt>
                <c:pt idx="217">
                  <c:v>8/2010</c:v>
                </c:pt>
                <c:pt idx="218">
                  <c:v>9/2010</c:v>
                </c:pt>
                <c:pt idx="219">
                  <c:v>10/2010</c:v>
                </c:pt>
                <c:pt idx="220">
                  <c:v>11/2010</c:v>
                </c:pt>
                <c:pt idx="221">
                  <c:v>12/2010</c:v>
                </c:pt>
                <c:pt idx="222">
                  <c:v>1/2011</c:v>
                </c:pt>
                <c:pt idx="223">
                  <c:v>2/2011</c:v>
                </c:pt>
                <c:pt idx="224">
                  <c:v>3/2011</c:v>
                </c:pt>
                <c:pt idx="225">
                  <c:v>4/2011</c:v>
                </c:pt>
                <c:pt idx="226">
                  <c:v>5/2011</c:v>
                </c:pt>
                <c:pt idx="227">
                  <c:v>6/2011</c:v>
                </c:pt>
                <c:pt idx="228">
                  <c:v>7/2011</c:v>
                </c:pt>
                <c:pt idx="229">
                  <c:v>8/2011</c:v>
                </c:pt>
                <c:pt idx="230">
                  <c:v>9/2011</c:v>
                </c:pt>
                <c:pt idx="231">
                  <c:v>10/2011</c:v>
                </c:pt>
                <c:pt idx="232">
                  <c:v>11/2011</c:v>
                </c:pt>
                <c:pt idx="233">
                  <c:v>12/2011</c:v>
                </c:pt>
                <c:pt idx="234">
                  <c:v>1/2012</c:v>
                </c:pt>
                <c:pt idx="235">
                  <c:v>2/2012</c:v>
                </c:pt>
                <c:pt idx="236">
                  <c:v>3/2012</c:v>
                </c:pt>
                <c:pt idx="237">
                  <c:v>4/2012</c:v>
                </c:pt>
                <c:pt idx="238">
                  <c:v>5/2012</c:v>
                </c:pt>
                <c:pt idx="239">
                  <c:v>6/2012</c:v>
                </c:pt>
                <c:pt idx="240">
                  <c:v>7/2012</c:v>
                </c:pt>
                <c:pt idx="241">
                  <c:v>8/2012</c:v>
                </c:pt>
                <c:pt idx="242">
                  <c:v>9/2012</c:v>
                </c:pt>
              </c:strCache>
            </c:strRef>
          </c:cat>
          <c:val>
            <c:numRef>
              <c:f>[PSI_tracking_record_v2.xlsx]monthly_table!$E$2:$E$244</c:f>
              <c:numCache>
                <c:formatCode>0.0_);[Red]\(0.0\)</c:formatCode>
                <c:ptCount val="243"/>
                <c:pt idx="0">
                  <c:v>113.19662111728695</c:v>
                </c:pt>
                <c:pt idx="1">
                  <c:v>119.05183516065684</c:v>
                </c:pt>
                <c:pt idx="2">
                  <c:v>120.27167141969227</c:v>
                </c:pt>
                <c:pt idx="3">
                  <c:v>121.49150767872766</c:v>
                </c:pt>
                <c:pt idx="4">
                  <c:v>115.39232638355068</c:v>
                </c:pt>
                <c:pt idx="5">
                  <c:v>107.03473193666987</c:v>
                </c:pt>
                <c:pt idx="6">
                  <c:v>100.70782473130041</c:v>
                </c:pt>
                <c:pt idx="7">
                  <c:v>89.769735628797122</c:v>
                </c:pt>
                <c:pt idx="8">
                  <c:v>105.9127456297943</c:v>
                </c:pt>
                <c:pt idx="9">
                  <c:v>88.857314182980929</c:v>
                </c:pt>
                <c:pt idx="10">
                  <c:v>100.31445473023066</c:v>
                </c:pt>
                <c:pt idx="11">
                  <c:v>96.435687748865135</c:v>
                </c:pt>
                <c:pt idx="12">
                  <c:v>101.72298748800017</c:v>
                </c:pt>
                <c:pt idx="13">
                  <c:v>101.12403633226063</c:v>
                </c:pt>
                <c:pt idx="14">
                  <c:v>96.14801333430654</c:v>
                </c:pt>
                <c:pt idx="15">
                  <c:v>103.79150832395985</c:v>
                </c:pt>
                <c:pt idx="16">
                  <c:v>107.42008169320674</c:v>
                </c:pt>
                <c:pt idx="17">
                  <c:v>105.11664191695844</c:v>
                </c:pt>
                <c:pt idx="18">
                  <c:v>99.692229468245898</c:v>
                </c:pt>
                <c:pt idx="19">
                  <c:v>100.38301733113103</c:v>
                </c:pt>
                <c:pt idx="20">
                  <c:v>90.907036051120713</c:v>
                </c:pt>
                <c:pt idx="21">
                  <c:v>97.76081029584229</c:v>
                </c:pt>
                <c:pt idx="22">
                  <c:v>95.348749946522688</c:v>
                </c:pt>
                <c:pt idx="23">
                  <c:v>100.96592406620894</c:v>
                </c:pt>
                <c:pt idx="24">
                  <c:v>94.247876201788529</c:v>
                </c:pt>
                <c:pt idx="25">
                  <c:v>102.98151103146961</c:v>
                </c:pt>
                <c:pt idx="26">
                  <c:v>96.159671707241614</c:v>
                </c:pt>
                <c:pt idx="27">
                  <c:v>96.12558885310618</c:v>
                </c:pt>
                <c:pt idx="28">
                  <c:v>95.081249695668191</c:v>
                </c:pt>
                <c:pt idx="29">
                  <c:v>94.921078710715548</c:v>
                </c:pt>
                <c:pt idx="30">
                  <c:v>90.745326169391035</c:v>
                </c:pt>
                <c:pt idx="31">
                  <c:v>100.87072078906522</c:v>
                </c:pt>
                <c:pt idx="32">
                  <c:v>103.47739174238986</c:v>
                </c:pt>
                <c:pt idx="33">
                  <c:v>98.613180115168916</c:v>
                </c:pt>
                <c:pt idx="34">
                  <c:v>96.954183958004464</c:v>
                </c:pt>
                <c:pt idx="35">
                  <c:v>87.473334338462408</c:v>
                </c:pt>
                <c:pt idx="36">
                  <c:v>87.959998407877421</c:v>
                </c:pt>
                <c:pt idx="37">
                  <c:v>79.072767201234242</c:v>
                </c:pt>
                <c:pt idx="38">
                  <c:v>95.580410065862694</c:v>
                </c:pt>
                <c:pt idx="39">
                  <c:v>88.276714477588826</c:v>
                </c:pt>
                <c:pt idx="40">
                  <c:v>90.678180790205715</c:v>
                </c:pt>
                <c:pt idx="41">
                  <c:v>91.973628661101316</c:v>
                </c:pt>
                <c:pt idx="42">
                  <c:v>97.826851201355609</c:v>
                </c:pt>
                <c:pt idx="43">
                  <c:v>92.085906683174187</c:v>
                </c:pt>
                <c:pt idx="44">
                  <c:v>104.34250299029503</c:v>
                </c:pt>
                <c:pt idx="45">
                  <c:v>102.82478019637635</c:v>
                </c:pt>
                <c:pt idx="46">
                  <c:v>107.06932263395611</c:v>
                </c:pt>
                <c:pt idx="47">
                  <c:v>103.27257423968784</c:v>
                </c:pt>
                <c:pt idx="48">
                  <c:v>101.10875072781609</c:v>
                </c:pt>
                <c:pt idx="49">
                  <c:v>102.81927570221966</c:v>
                </c:pt>
                <c:pt idx="50">
                  <c:v>107.16345463014582</c:v>
                </c:pt>
                <c:pt idx="51">
                  <c:v>108.44513965035819</c:v>
                </c:pt>
                <c:pt idx="52">
                  <c:v>111.81804678286136</c:v>
                </c:pt>
                <c:pt idx="53">
                  <c:v>109.98284811781603</c:v>
                </c:pt>
                <c:pt idx="54">
                  <c:v>117.3930209365549</c:v>
                </c:pt>
                <c:pt idx="55">
                  <c:v>117.29645718209314</c:v>
                </c:pt>
                <c:pt idx="56">
                  <c:v>115.89812843121906</c:v>
                </c:pt>
                <c:pt idx="57">
                  <c:v>115.63431457124291</c:v>
                </c:pt>
                <c:pt idx="58">
                  <c:v>118.41173504727239</c:v>
                </c:pt>
                <c:pt idx="59">
                  <c:v>121.43058923279841</c:v>
                </c:pt>
                <c:pt idx="60">
                  <c:v>120.25894035488304</c:v>
                </c:pt>
                <c:pt idx="61">
                  <c:v>125.34505876745527</c:v>
                </c:pt>
                <c:pt idx="62">
                  <c:v>128.14635563726873</c:v>
                </c:pt>
                <c:pt idx="63">
                  <c:v>122.18184637804926</c:v>
                </c:pt>
                <c:pt idx="64">
                  <c:v>122.89199035727729</c:v>
                </c:pt>
                <c:pt idx="65">
                  <c:v>111.40025654208829</c:v>
                </c:pt>
                <c:pt idx="66">
                  <c:v>110.44414962669207</c:v>
                </c:pt>
                <c:pt idx="67">
                  <c:v>105.03541530838228</c:v>
                </c:pt>
                <c:pt idx="68">
                  <c:v>109.52797162549419</c:v>
                </c:pt>
                <c:pt idx="69">
                  <c:v>103.95736063940494</c:v>
                </c:pt>
                <c:pt idx="70">
                  <c:v>106.39218591036901</c:v>
                </c:pt>
                <c:pt idx="71">
                  <c:v>93.983584482172859</c:v>
                </c:pt>
                <c:pt idx="72">
                  <c:v>91.431324776355567</c:v>
                </c:pt>
                <c:pt idx="73">
                  <c:v>90.359326174143973</c:v>
                </c:pt>
                <c:pt idx="74">
                  <c:v>98.803566982624488</c:v>
                </c:pt>
                <c:pt idx="75">
                  <c:v>99.429026978570633</c:v>
                </c:pt>
                <c:pt idx="76">
                  <c:v>97.293583760431304</c:v>
                </c:pt>
                <c:pt idx="77">
                  <c:v>97.802740919882638</c:v>
                </c:pt>
                <c:pt idx="78">
                  <c:v>99.871562935583484</c:v>
                </c:pt>
                <c:pt idx="79">
                  <c:v>92.603032062176695</c:v>
                </c:pt>
                <c:pt idx="80">
                  <c:v>103.46450323921512</c:v>
                </c:pt>
                <c:pt idx="81">
                  <c:v>101.44927233106716</c:v>
                </c:pt>
                <c:pt idx="82">
                  <c:v>103.94753345880864</c:v>
                </c:pt>
                <c:pt idx="83">
                  <c:v>92.916939536964207</c:v>
                </c:pt>
                <c:pt idx="84">
                  <c:v>95.579249350172262</c:v>
                </c:pt>
                <c:pt idx="85">
                  <c:v>95.208713252603118</c:v>
                </c:pt>
                <c:pt idx="86">
                  <c:v>96.534967870922614</c:v>
                </c:pt>
                <c:pt idx="87">
                  <c:v>91.163606024014243</c:v>
                </c:pt>
                <c:pt idx="88">
                  <c:v>94.531943261125107</c:v>
                </c:pt>
                <c:pt idx="89">
                  <c:v>99.357867677894532</c:v>
                </c:pt>
                <c:pt idx="90">
                  <c:v>98.931924978402776</c:v>
                </c:pt>
                <c:pt idx="91">
                  <c:v>103.2304081875352</c:v>
                </c:pt>
                <c:pt idx="92">
                  <c:v>104.45560620234529</c:v>
                </c:pt>
                <c:pt idx="93">
                  <c:v>99.603592709505619</c:v>
                </c:pt>
                <c:pt idx="94">
                  <c:v>95.772736447001606</c:v>
                </c:pt>
                <c:pt idx="95">
                  <c:v>86.139970702750446</c:v>
                </c:pt>
                <c:pt idx="96">
                  <c:v>84.992661038781577</c:v>
                </c:pt>
                <c:pt idx="97">
                  <c:v>91.502295181157493</c:v>
                </c:pt>
                <c:pt idx="98">
                  <c:v>93.718792662865084</c:v>
                </c:pt>
                <c:pt idx="99">
                  <c:v>88.024711701558331</c:v>
                </c:pt>
                <c:pt idx="100">
                  <c:v>90.714271791850607</c:v>
                </c:pt>
                <c:pt idx="101">
                  <c:v>92.880278042409884</c:v>
                </c:pt>
                <c:pt idx="102">
                  <c:v>95.154191616264796</c:v>
                </c:pt>
                <c:pt idx="103">
                  <c:v>96.519429690527957</c:v>
                </c:pt>
                <c:pt idx="104">
                  <c:v>100.5435566667979</c:v>
                </c:pt>
                <c:pt idx="105">
                  <c:v>97.713991397562381</c:v>
                </c:pt>
                <c:pt idx="106">
                  <c:v>98.034564131060122</c:v>
                </c:pt>
                <c:pt idx="107">
                  <c:v>93.274804569738706</c:v>
                </c:pt>
                <c:pt idx="108">
                  <c:v>93.272478143752153</c:v>
                </c:pt>
                <c:pt idx="109">
                  <c:v>90.119143158354802</c:v>
                </c:pt>
                <c:pt idx="110">
                  <c:v>85.478762234942309</c:v>
                </c:pt>
                <c:pt idx="111">
                  <c:v>86.375492352057151</c:v>
                </c:pt>
                <c:pt idx="112">
                  <c:v>87.301476699258956</c:v>
                </c:pt>
                <c:pt idx="113">
                  <c:v>89.312482154009075</c:v>
                </c:pt>
                <c:pt idx="114">
                  <c:v>96.34174548734083</c:v>
                </c:pt>
                <c:pt idx="115">
                  <c:v>101.81477695773989</c:v>
                </c:pt>
                <c:pt idx="116">
                  <c:v>97.245627546845128</c:v>
                </c:pt>
                <c:pt idx="117">
                  <c:v>99.377961184888818</c:v>
                </c:pt>
                <c:pt idx="118">
                  <c:v>99.106451600675513</c:v>
                </c:pt>
                <c:pt idx="119">
                  <c:v>90.530647059840433</c:v>
                </c:pt>
                <c:pt idx="120">
                  <c:v>92.16264136160521</c:v>
                </c:pt>
                <c:pt idx="121">
                  <c:v>82.147784669264766</c:v>
                </c:pt>
                <c:pt idx="122">
                  <c:v>83.653967258563938</c:v>
                </c:pt>
                <c:pt idx="123">
                  <c:v>84.428557594587247</c:v>
                </c:pt>
                <c:pt idx="124">
                  <c:v>82.369944148726219</c:v>
                </c:pt>
                <c:pt idx="125">
                  <c:v>82.680966903522346</c:v>
                </c:pt>
                <c:pt idx="126">
                  <c:v>80.802564674422598</c:v>
                </c:pt>
                <c:pt idx="127">
                  <c:v>75.754607236767754</c:v>
                </c:pt>
                <c:pt idx="128">
                  <c:v>74.72753782439375</c:v>
                </c:pt>
                <c:pt idx="129">
                  <c:v>67.797634985250767</c:v>
                </c:pt>
                <c:pt idx="130">
                  <c:v>72.081619306802395</c:v>
                </c:pt>
                <c:pt idx="131">
                  <c:v>74.708464628084712</c:v>
                </c:pt>
                <c:pt idx="132">
                  <c:v>63.768868869661972</c:v>
                </c:pt>
                <c:pt idx="133">
                  <c:v>75.655517353381327</c:v>
                </c:pt>
                <c:pt idx="134">
                  <c:v>77.71761507313046</c:v>
                </c:pt>
                <c:pt idx="135">
                  <c:v>78.681931394750535</c:v>
                </c:pt>
                <c:pt idx="136">
                  <c:v>74.946710385798667</c:v>
                </c:pt>
                <c:pt idx="137">
                  <c:v>78.300072896492949</c:v>
                </c:pt>
                <c:pt idx="138">
                  <c:v>76.746582612681436</c:v>
                </c:pt>
                <c:pt idx="139">
                  <c:v>79.836466524177823</c:v>
                </c:pt>
                <c:pt idx="140">
                  <c:v>82.914936951901097</c:v>
                </c:pt>
                <c:pt idx="141">
                  <c:v>77.189951811050406</c:v>
                </c:pt>
                <c:pt idx="142">
                  <c:v>74.384070177982949</c:v>
                </c:pt>
                <c:pt idx="143">
                  <c:v>76.709567958277759</c:v>
                </c:pt>
                <c:pt idx="144">
                  <c:v>80.235431110283173</c:v>
                </c:pt>
                <c:pt idx="145">
                  <c:v>84.099504891162127</c:v>
                </c:pt>
                <c:pt idx="146">
                  <c:v>86.742766034954428</c:v>
                </c:pt>
                <c:pt idx="147">
                  <c:v>89.90095646525269</c:v>
                </c:pt>
                <c:pt idx="148">
                  <c:v>89.993566380736567</c:v>
                </c:pt>
                <c:pt idx="149">
                  <c:v>83.752785165713348</c:v>
                </c:pt>
                <c:pt idx="150">
                  <c:v>81.548554501221417</c:v>
                </c:pt>
                <c:pt idx="151">
                  <c:v>84.894662253839812</c:v>
                </c:pt>
                <c:pt idx="152">
                  <c:v>89.64070166009445</c:v>
                </c:pt>
                <c:pt idx="153">
                  <c:v>105.70303537645293</c:v>
                </c:pt>
                <c:pt idx="154">
                  <c:v>107.19299399736364</c:v>
                </c:pt>
                <c:pt idx="155">
                  <c:v>117.15707779997388</c:v>
                </c:pt>
                <c:pt idx="156">
                  <c:v>125.92067161402773</c:v>
                </c:pt>
                <c:pt idx="157">
                  <c:v>120.56055452987388</c:v>
                </c:pt>
                <c:pt idx="158">
                  <c:v>126.02314030889794</c:v>
                </c:pt>
                <c:pt idx="159">
                  <c:v>130.08109576450269</c:v>
                </c:pt>
                <c:pt idx="160">
                  <c:v>128.31772834461199</c:v>
                </c:pt>
                <c:pt idx="161">
                  <c:v>118.77814199939155</c:v>
                </c:pt>
                <c:pt idx="162">
                  <c:v>125.47252472626946</c:v>
                </c:pt>
                <c:pt idx="163">
                  <c:v>125.41220704455246</c:v>
                </c:pt>
                <c:pt idx="164">
                  <c:v>127.22702582505036</c:v>
                </c:pt>
                <c:pt idx="165">
                  <c:v>130.48731475191283</c:v>
                </c:pt>
                <c:pt idx="166">
                  <c:v>128.44259505675322</c:v>
                </c:pt>
                <c:pt idx="167">
                  <c:v>132.77033762845105</c:v>
                </c:pt>
                <c:pt idx="168">
                  <c:v>124.88111283388442</c:v>
                </c:pt>
                <c:pt idx="169">
                  <c:v>122.75595051062623</c:v>
                </c:pt>
                <c:pt idx="170">
                  <c:v>121.47180528483018</c:v>
                </c:pt>
                <c:pt idx="171">
                  <c:v>117.61238925248767</c:v>
                </c:pt>
                <c:pt idx="172">
                  <c:v>118.46030372452049</c:v>
                </c:pt>
                <c:pt idx="173">
                  <c:v>117.91066566253804</c:v>
                </c:pt>
                <c:pt idx="174">
                  <c:v>113.27656022815667</c:v>
                </c:pt>
                <c:pt idx="175">
                  <c:v>120.36079249619584</c:v>
                </c:pt>
                <c:pt idx="176">
                  <c:v>124.96229400144946</c:v>
                </c:pt>
                <c:pt idx="177">
                  <c:v>128.97800343822107</c:v>
                </c:pt>
                <c:pt idx="178">
                  <c:v>128.1047075735348</c:v>
                </c:pt>
                <c:pt idx="179">
                  <c:v>131.33776599343722</c:v>
                </c:pt>
                <c:pt idx="180">
                  <c:v>127.10129658871534</c:v>
                </c:pt>
                <c:pt idx="181">
                  <c:v>127.87588846484388</c:v>
                </c:pt>
                <c:pt idx="182">
                  <c:v>126.90056245895873</c:v>
                </c:pt>
                <c:pt idx="183">
                  <c:v>124.1772244732806</c:v>
                </c:pt>
                <c:pt idx="184">
                  <c:v>123.08663994921073</c:v>
                </c:pt>
                <c:pt idx="185">
                  <c:v>123.71450870344115</c:v>
                </c:pt>
                <c:pt idx="186">
                  <c:v>117.01300848269651</c:v>
                </c:pt>
                <c:pt idx="187">
                  <c:v>124.91877811084285</c:v>
                </c:pt>
                <c:pt idx="188">
                  <c:v>126.16935390423208</c:v>
                </c:pt>
                <c:pt idx="189">
                  <c:v>123.81399636504717</c:v>
                </c:pt>
                <c:pt idx="190">
                  <c:v>125.02443883013711</c:v>
                </c:pt>
                <c:pt idx="191">
                  <c:v>113.58764760989912</c:v>
                </c:pt>
                <c:pt idx="192">
                  <c:v>108.20233523401329</c:v>
                </c:pt>
                <c:pt idx="193">
                  <c:v>102.57341891005248</c:v>
                </c:pt>
                <c:pt idx="194">
                  <c:v>99.603076175749507</c:v>
                </c:pt>
                <c:pt idx="195">
                  <c:v>98.097097919459841</c:v>
                </c:pt>
                <c:pt idx="196">
                  <c:v>100.16551404742494</c:v>
                </c:pt>
                <c:pt idx="197">
                  <c:v>98.664635719529954</c:v>
                </c:pt>
                <c:pt idx="198">
                  <c:v>98.307169102525933</c:v>
                </c:pt>
                <c:pt idx="199">
                  <c:v>100.15856006902158</c:v>
                </c:pt>
                <c:pt idx="200">
                  <c:v>97.224250972645564</c:v>
                </c:pt>
                <c:pt idx="201">
                  <c:v>98.561193143528357</c:v>
                </c:pt>
                <c:pt idx="202">
                  <c:v>103.15300402428771</c:v>
                </c:pt>
                <c:pt idx="203">
                  <c:v>103.99912700314979</c:v>
                </c:pt>
                <c:pt idx="204">
                  <c:v>105.48951013398904</c:v>
                </c:pt>
                <c:pt idx="205">
                  <c:v>103.05403939338625</c:v>
                </c:pt>
                <c:pt idx="206">
                  <c:v>102.15515408370668</c:v>
                </c:pt>
                <c:pt idx="207">
                  <c:v>95.517508077606379</c:v>
                </c:pt>
                <c:pt idx="208">
                  <c:v>93.706191211168232</c:v>
                </c:pt>
                <c:pt idx="209">
                  <c:v>101.20741123544632</c:v>
                </c:pt>
                <c:pt idx="210">
                  <c:v>99.228375634701038</c:v>
                </c:pt>
                <c:pt idx="211">
                  <c:v>98.883261710234308</c:v>
                </c:pt>
                <c:pt idx="212">
                  <c:v>97.135056203463847</c:v>
                </c:pt>
                <c:pt idx="213">
                  <c:v>94.153494251379072</c:v>
                </c:pt>
                <c:pt idx="214">
                  <c:v>91.178185958190085</c:v>
                </c:pt>
                <c:pt idx="215">
                  <c:v>91.942465476717544</c:v>
                </c:pt>
                <c:pt idx="216">
                  <c:v>90.245976284796015</c:v>
                </c:pt>
                <c:pt idx="217">
                  <c:v>90.716072449205214</c:v>
                </c:pt>
                <c:pt idx="218">
                  <c:v>108.30821703371906</c:v>
                </c:pt>
                <c:pt idx="219">
                  <c:v>103.0883014458412</c:v>
                </c:pt>
                <c:pt idx="220">
                  <c:v>102.76815974287582</c:v>
                </c:pt>
                <c:pt idx="221">
                  <c:v>99.077405973242023</c:v>
                </c:pt>
                <c:pt idx="222">
                  <c:v>98.317951069027515</c:v>
                </c:pt>
                <c:pt idx="223">
                  <c:v>90.155787599334957</c:v>
                </c:pt>
                <c:pt idx="224">
                  <c:v>90.725079912613737</c:v>
                </c:pt>
                <c:pt idx="225">
                  <c:v>89.0158244761476</c:v>
                </c:pt>
                <c:pt idx="226">
                  <c:v>87.792603826514778</c:v>
                </c:pt>
                <c:pt idx="227">
                  <c:v>80.112567379142163</c:v>
                </c:pt>
                <c:pt idx="228">
                  <c:v>80.848116883963883</c:v>
                </c:pt>
                <c:pt idx="229">
                  <c:v>76.774498202959208</c:v>
                </c:pt>
                <c:pt idx="230">
                  <c:v>83.622748032315471</c:v>
                </c:pt>
                <c:pt idx="231">
                  <c:v>85.462636964696429</c:v>
                </c:pt>
                <c:pt idx="232">
                  <c:v>90.426049720299744</c:v>
                </c:pt>
                <c:pt idx="233">
                  <c:v>86.730332275862409</c:v>
                </c:pt>
                <c:pt idx="234">
                  <c:v>86.224016940189998</c:v>
                </c:pt>
                <c:pt idx="235">
                  <c:v>83.800569357733849</c:v>
                </c:pt>
                <c:pt idx="236">
                  <c:v>82.269954918728573</c:v>
                </c:pt>
                <c:pt idx="237">
                  <c:v>80.394310988483468</c:v>
                </c:pt>
                <c:pt idx="238">
                  <c:v>78.407211635740268</c:v>
                </c:pt>
                <c:pt idx="239">
                  <c:v>74.70320743159273</c:v>
                </c:pt>
                <c:pt idx="240">
                  <c:v>88.491298405304931</c:v>
                </c:pt>
                <c:pt idx="241">
                  <c:v>82.883575037166665</c:v>
                </c:pt>
                <c:pt idx="242">
                  <c:v>76.365146458311656</c:v>
                </c:pt>
              </c:numCache>
            </c:numRef>
          </c:val>
        </c:ser>
        <c:marker val="1"/>
        <c:axId val="130623360"/>
        <c:axId val="130662400"/>
      </c:lineChart>
      <c:catAx>
        <c:axId val="130623360"/>
        <c:scaling>
          <c:orientation val="minMax"/>
        </c:scaling>
        <c:axPos val="b"/>
        <c:title>
          <c:tx>
            <c:rich>
              <a:bodyPr/>
              <a:lstStyle/>
              <a:p>
                <a:pPr>
                  <a:defRPr lang="zh-HK">
                    <a:latin typeface="Times New Roman" pitchFamily="18" charset="0"/>
                    <a:cs typeface="Times New Roman" pitchFamily="18" charset="0"/>
                  </a:defRPr>
                </a:pPr>
                <a:r>
                  <a:rPr lang="en-US">
                    <a:latin typeface="Times New Roman" pitchFamily="18" charset="0"/>
                    <a:cs typeface="Times New Roman" pitchFamily="18" charset="0"/>
                  </a:rPr>
                  <a:t>Month of survey</a:t>
                </a:r>
              </a:p>
            </c:rich>
          </c:tx>
          <c:layout/>
        </c:title>
        <c:tickLblPos val="nextTo"/>
        <c:txPr>
          <a:bodyPr/>
          <a:lstStyle/>
          <a:p>
            <a:pPr>
              <a:defRPr lang="zh-HK">
                <a:latin typeface="Times New Roman" pitchFamily="18" charset="0"/>
                <a:cs typeface="Times New Roman" pitchFamily="18" charset="0"/>
              </a:defRPr>
            </a:pPr>
            <a:endParaRPr lang="zh-TW"/>
          </a:p>
        </c:txPr>
        <c:crossAx val="130662400"/>
        <c:crosses val="autoZero"/>
        <c:auto val="1"/>
        <c:lblAlgn val="ctr"/>
        <c:lblOffset val="100"/>
      </c:catAx>
      <c:valAx>
        <c:axId val="130662400"/>
        <c:scaling>
          <c:orientation val="minMax"/>
          <c:max val="160"/>
          <c:min val="40"/>
        </c:scaling>
        <c:axPos val="l"/>
        <c:majorGridlines/>
        <c:title>
          <c:tx>
            <c:rich>
              <a:bodyPr rot="-5400000" vert="horz"/>
              <a:lstStyle/>
              <a:p>
                <a:pPr>
                  <a:defRPr lang="zh-HK">
                    <a:latin typeface="Times New Roman" pitchFamily="18" charset="0"/>
                    <a:cs typeface="Times New Roman" pitchFamily="18" charset="0"/>
                  </a:defRPr>
                </a:pPr>
                <a:r>
                  <a:rPr lang="en-US">
                    <a:latin typeface="Times New Roman" pitchFamily="18" charset="0"/>
                    <a:cs typeface="Times New Roman" pitchFamily="18" charset="0"/>
                  </a:rPr>
                  <a:t>Score</a:t>
                </a:r>
              </a:p>
            </c:rich>
          </c:tx>
          <c:layout/>
        </c:title>
        <c:numFmt formatCode="0_);[Red]\(0\)" sourceLinked="0"/>
        <c:tickLblPos val="nextTo"/>
        <c:txPr>
          <a:bodyPr/>
          <a:lstStyle/>
          <a:p>
            <a:pPr>
              <a:defRPr lang="zh-HK">
                <a:latin typeface="Times New Roman" pitchFamily="18" charset="0"/>
                <a:cs typeface="Times New Roman" pitchFamily="18" charset="0"/>
              </a:defRPr>
            </a:pPr>
            <a:endParaRPr lang="zh-TW"/>
          </a:p>
        </c:txPr>
        <c:crossAx val="130623360"/>
        <c:crosses val="autoZero"/>
        <c:crossBetween val="between"/>
      </c:valAx>
    </c:plotArea>
    <c:legend>
      <c:legendPos val="r"/>
      <c:layout>
        <c:manualLayout>
          <c:xMode val="edge"/>
          <c:yMode val="edge"/>
          <c:x val="0.83831357585505728"/>
          <c:y val="0.34262213225282234"/>
          <c:w val="0.15346508054435232"/>
          <c:h val="0.38461177420725468"/>
        </c:manualLayout>
      </c:layout>
      <c:txPr>
        <a:bodyPr/>
        <a:lstStyle/>
        <a:p>
          <a:pPr>
            <a:defRPr lang="zh-HK">
              <a:latin typeface="Times New Roman" pitchFamily="18" charset="0"/>
              <a:cs typeface="Times New Roman" pitchFamily="18" charset="0"/>
            </a:defRPr>
          </a:pPr>
          <a:endParaRPr lang="zh-TW"/>
        </a:p>
      </c:txPr>
    </c:legend>
    <c:plotVisOnly val="1"/>
    <c:dispBlanksAs val="gap"/>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zh-TW"/>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zh-HK" sz="1800" b="1" i="0" u="none" strike="noStrike" kern="1200" baseline="0">
                <a:solidFill>
                  <a:sysClr val="windowText" lastClr="000000"/>
                </a:solidFill>
                <a:latin typeface="Times New Roman" pitchFamily="18" charset="0"/>
                <a:ea typeface="+mn-ea"/>
                <a:cs typeface="Times New Roman" pitchFamily="18" charset="0"/>
              </a:defRPr>
            </a:pPr>
            <a:r>
              <a:rPr lang="en-US" altLang="zh-TW">
                <a:latin typeface="Times New Roman" pitchFamily="18" charset="0"/>
                <a:cs typeface="Times New Roman" pitchFamily="18" charset="0"/>
              </a:rPr>
              <a:t>Public Sentiment</a:t>
            </a:r>
            <a:r>
              <a:rPr lang="zh-TW" altLang="en-US">
                <a:latin typeface="Times New Roman" pitchFamily="18" charset="0"/>
                <a:cs typeface="Times New Roman" pitchFamily="18" charset="0"/>
              </a:rPr>
              <a:t> </a:t>
            </a:r>
            <a:r>
              <a:rPr lang="en-US" altLang="zh-TW">
                <a:latin typeface="Times New Roman" pitchFamily="18" charset="0"/>
                <a:cs typeface="Times New Roman" pitchFamily="18" charset="0"/>
              </a:rPr>
              <a:t>and</a:t>
            </a:r>
            <a:r>
              <a:rPr lang="en-US" altLang="zh-TW" baseline="0">
                <a:latin typeface="Times New Roman" pitchFamily="18" charset="0"/>
                <a:cs typeface="Times New Roman" pitchFamily="18" charset="0"/>
              </a:rPr>
              <a:t> Public's Trust (half-yearly average)</a:t>
            </a:r>
            <a:br>
              <a:rPr lang="en-US" altLang="zh-TW" baseline="0">
                <a:latin typeface="Times New Roman" pitchFamily="18" charset="0"/>
                <a:cs typeface="Times New Roman" pitchFamily="18" charset="0"/>
              </a:rPr>
            </a:br>
            <a:r>
              <a:rPr lang="en-US" altLang="zh-HK" sz="1800" b="1" i="0" baseline="0">
                <a:effectLst/>
              </a:rPr>
              <a:t>(7/1992 - 9/2012) </a:t>
            </a:r>
            <a:endParaRPr lang="zh-HK" altLang="zh-HK">
              <a:effectLst/>
            </a:endParaRPr>
          </a:p>
        </c:rich>
      </c:tx>
      <c:layout/>
      <c:overlay val="1"/>
    </c:title>
    <c:plotArea>
      <c:layout>
        <c:manualLayout>
          <c:layoutTarget val="inner"/>
          <c:xMode val="edge"/>
          <c:yMode val="edge"/>
          <c:x val="7.3965545532308219E-2"/>
          <c:y val="0.11526546559011207"/>
          <c:w val="0.73609234097536358"/>
          <c:h val="0.74224571008792328"/>
        </c:manualLayout>
      </c:layout>
      <c:lineChart>
        <c:grouping val="standard"/>
        <c:ser>
          <c:idx val="2"/>
          <c:order val="2"/>
          <c:tx>
            <c:strRef>
              <c:f>Combine_6month!$F$1</c:f>
              <c:strCache>
                <c:ptCount val="1"/>
                <c:pt idx="0">
                  <c:v>Public Sentiment Index (PSI)</c:v>
                </c:pt>
              </c:strCache>
            </c:strRef>
          </c:tx>
          <c:spPr>
            <a:ln w="31750">
              <a:solidFill>
                <a:srgbClr val="FF0000"/>
              </a:solidFill>
            </a:ln>
          </c:spPr>
          <c:marker>
            <c:symbol val="none"/>
          </c:marker>
          <c:cat>
            <c:strRef>
              <c:f>Combine_6month!$A$2:$A$42</c:f>
              <c:strCache>
                <c:ptCount val="41"/>
                <c:pt idx="0">
                  <c:v>7-12/92</c:v>
                </c:pt>
                <c:pt idx="1">
                  <c:v>1-6/93</c:v>
                </c:pt>
                <c:pt idx="2">
                  <c:v>7-12/93</c:v>
                </c:pt>
                <c:pt idx="3">
                  <c:v>1-6/94</c:v>
                </c:pt>
                <c:pt idx="4">
                  <c:v>7-12/94</c:v>
                </c:pt>
                <c:pt idx="5">
                  <c:v>1-6/95</c:v>
                </c:pt>
                <c:pt idx="6">
                  <c:v>7-12/95</c:v>
                </c:pt>
                <c:pt idx="7">
                  <c:v>1-6/96</c:v>
                </c:pt>
                <c:pt idx="8">
                  <c:v>7-12/96</c:v>
                </c:pt>
                <c:pt idx="9">
                  <c:v>1-6/97</c:v>
                </c:pt>
                <c:pt idx="10">
                  <c:v>7-12/97</c:v>
                </c:pt>
                <c:pt idx="11">
                  <c:v>1-6/98</c:v>
                </c:pt>
                <c:pt idx="12">
                  <c:v>7-12/98</c:v>
                </c:pt>
                <c:pt idx="13">
                  <c:v>1-6/99</c:v>
                </c:pt>
                <c:pt idx="14">
                  <c:v>7-12/99</c:v>
                </c:pt>
                <c:pt idx="15">
                  <c:v>1-6/00</c:v>
                </c:pt>
                <c:pt idx="16">
                  <c:v>7-12/00</c:v>
                </c:pt>
                <c:pt idx="17">
                  <c:v>1-6/01</c:v>
                </c:pt>
                <c:pt idx="18">
                  <c:v>7-12/01</c:v>
                </c:pt>
                <c:pt idx="19">
                  <c:v>1-6/02</c:v>
                </c:pt>
                <c:pt idx="20">
                  <c:v>7-12/02</c:v>
                </c:pt>
                <c:pt idx="21">
                  <c:v>1-6/03</c:v>
                </c:pt>
                <c:pt idx="22">
                  <c:v>7-12/03</c:v>
                </c:pt>
                <c:pt idx="23">
                  <c:v>1-6/04</c:v>
                </c:pt>
                <c:pt idx="24">
                  <c:v>7-12/04</c:v>
                </c:pt>
                <c:pt idx="25">
                  <c:v>1-6/05</c:v>
                </c:pt>
                <c:pt idx="26">
                  <c:v>7-12/05</c:v>
                </c:pt>
                <c:pt idx="27">
                  <c:v>1-6/06</c:v>
                </c:pt>
                <c:pt idx="28">
                  <c:v>7-12/06</c:v>
                </c:pt>
                <c:pt idx="29">
                  <c:v>1-6/07</c:v>
                </c:pt>
                <c:pt idx="30">
                  <c:v>7-12/07</c:v>
                </c:pt>
                <c:pt idx="31">
                  <c:v>1-6/08</c:v>
                </c:pt>
                <c:pt idx="32">
                  <c:v>7-12/08</c:v>
                </c:pt>
                <c:pt idx="33">
                  <c:v>1-6/09</c:v>
                </c:pt>
                <c:pt idx="34">
                  <c:v>7-12/09</c:v>
                </c:pt>
                <c:pt idx="35">
                  <c:v>1-6/10</c:v>
                </c:pt>
                <c:pt idx="36">
                  <c:v>7-12/10</c:v>
                </c:pt>
                <c:pt idx="37">
                  <c:v>1-6/11</c:v>
                </c:pt>
                <c:pt idx="38">
                  <c:v>7-12/11</c:v>
                </c:pt>
                <c:pt idx="39">
                  <c:v>1-6/12</c:v>
                </c:pt>
                <c:pt idx="40">
                  <c:v>*7-12/12</c:v>
                </c:pt>
              </c:strCache>
            </c:strRef>
          </c:cat>
          <c:val>
            <c:numRef>
              <c:f>Combine_6month!$F$2:$F$42</c:f>
              <c:numCache>
                <c:formatCode>0.0</c:formatCode>
                <c:ptCount val="41"/>
                <c:pt idx="0">
                  <c:v>116.07311561609738</c:v>
                </c:pt>
                <c:pt idx="1">
                  <c:v>96.999627108661414</c:v>
                </c:pt>
                <c:pt idx="2">
                  <c:v>102.5538781814487</c:v>
                </c:pt>
                <c:pt idx="3">
                  <c:v>97.509627859845267</c:v>
                </c:pt>
                <c:pt idx="4">
                  <c:v>96.586162699998297</c:v>
                </c:pt>
                <c:pt idx="5">
                  <c:v>96.355689518746971</c:v>
                </c:pt>
                <c:pt idx="6">
                  <c:v>88.923616600645076</c:v>
                </c:pt>
                <c:pt idx="7">
                  <c:v>101.23698965747421</c:v>
                </c:pt>
                <c:pt idx="8">
                  <c:v>106.88958593520287</c:v>
                </c:pt>
                <c:pt idx="9">
                  <c:v>117.67737423353007</c:v>
                </c:pt>
                <c:pt idx="10">
                  <c:v>121.70407467283702</c:v>
                </c:pt>
                <c:pt idx="11">
                  <c:v>104.89011126541922</c:v>
                </c:pt>
                <c:pt idx="12">
                  <c:v>95.853261598668098</c:v>
                </c:pt>
                <c:pt idx="13">
                  <c:v>99.042140593969208</c:v>
                </c:pt>
                <c:pt idx="14">
                  <c:v>95.396057906121953</c:v>
                </c:pt>
                <c:pt idx="15">
                  <c:v>98.022373204590124</c:v>
                </c:pt>
                <c:pt idx="16">
                  <c:v>90.305501736437137</c:v>
                </c:pt>
                <c:pt idx="17">
                  <c:v>96.873423011991946</c:v>
                </c:pt>
                <c:pt idx="18">
                  <c:v>88.643305790395786</c:v>
                </c:pt>
                <c:pt idx="19">
                  <c:v>97.402868306221706</c:v>
                </c:pt>
                <c:pt idx="20">
                  <c:v>84.573976989378323</c:v>
                </c:pt>
                <c:pt idx="21">
                  <c:v>74.312071442620265</c:v>
                </c:pt>
                <c:pt idx="22">
                  <c:v>74.84511932886933</c:v>
                </c:pt>
                <c:pt idx="23">
                  <c:v>77.96359600601194</c:v>
                </c:pt>
                <c:pt idx="24">
                  <c:v>85.78750167468371</c:v>
                </c:pt>
                <c:pt idx="25">
                  <c:v>97.689504264824379</c:v>
                </c:pt>
                <c:pt idx="26">
                  <c:v>124.94688876021767</c:v>
                </c:pt>
                <c:pt idx="27">
                  <c:v>128.30200083883162</c:v>
                </c:pt>
                <c:pt idx="28">
                  <c:v>120.51537121148112</c:v>
                </c:pt>
                <c:pt idx="29">
                  <c:v>124.50335395516586</c:v>
                </c:pt>
                <c:pt idx="30">
                  <c:v>125.4760201064084</c:v>
                </c:pt>
                <c:pt idx="31">
                  <c:v>121.75453721714247</c:v>
                </c:pt>
                <c:pt idx="32">
                  <c:v>101.21767966770511</c:v>
                </c:pt>
                <c:pt idx="33">
                  <c:v>100.23388405252643</c:v>
                </c:pt>
                <c:pt idx="34">
                  <c:v>100.18830235588375</c:v>
                </c:pt>
                <c:pt idx="35">
                  <c:v>95.420139872447649</c:v>
                </c:pt>
                <c:pt idx="36">
                  <c:v>99.034022154946555</c:v>
                </c:pt>
                <c:pt idx="37">
                  <c:v>89.353302377130106</c:v>
                </c:pt>
                <c:pt idx="38">
                  <c:v>83.977397013349517</c:v>
                </c:pt>
                <c:pt idx="39">
                  <c:v>80.966545212078145</c:v>
                </c:pt>
                <c:pt idx="40">
                  <c:v>83.365433219895309</c:v>
                </c:pt>
              </c:numCache>
            </c:numRef>
          </c:val>
        </c:ser>
        <c:marker val="1"/>
        <c:axId val="130774528"/>
        <c:axId val="130776448"/>
      </c:lineChart>
      <c:lineChart>
        <c:grouping val="standard"/>
        <c:ser>
          <c:idx val="0"/>
          <c:order val="0"/>
          <c:tx>
            <c:strRef>
              <c:f>Combine_6month!$B$1</c:f>
              <c:strCache>
                <c:ptCount val="1"/>
                <c:pt idx="0">
                  <c:v>Trust HKG / HKSAR G</c:v>
                </c:pt>
              </c:strCache>
            </c:strRef>
          </c:tx>
          <c:spPr>
            <a:ln w="25400">
              <a:solidFill>
                <a:srgbClr val="0070C0"/>
              </a:solidFill>
            </a:ln>
          </c:spPr>
          <c:marker>
            <c:spPr>
              <a:ln>
                <a:solidFill>
                  <a:srgbClr val="0070C0"/>
                </a:solidFill>
              </a:ln>
            </c:spPr>
          </c:marker>
          <c:cat>
            <c:strRef>
              <c:f>Combine_6month!$A$2:$A$42</c:f>
              <c:strCache>
                <c:ptCount val="41"/>
                <c:pt idx="0">
                  <c:v>7-12/92</c:v>
                </c:pt>
                <c:pt idx="1">
                  <c:v>1-6/93</c:v>
                </c:pt>
                <c:pt idx="2">
                  <c:v>7-12/93</c:v>
                </c:pt>
                <c:pt idx="3">
                  <c:v>1-6/94</c:v>
                </c:pt>
                <c:pt idx="4">
                  <c:v>7-12/94</c:v>
                </c:pt>
                <c:pt idx="5">
                  <c:v>1-6/95</c:v>
                </c:pt>
                <c:pt idx="6">
                  <c:v>7-12/95</c:v>
                </c:pt>
                <c:pt idx="7">
                  <c:v>1-6/96</c:v>
                </c:pt>
                <c:pt idx="8">
                  <c:v>7-12/96</c:v>
                </c:pt>
                <c:pt idx="9">
                  <c:v>1-6/97</c:v>
                </c:pt>
                <c:pt idx="10">
                  <c:v>7-12/97</c:v>
                </c:pt>
                <c:pt idx="11">
                  <c:v>1-6/98</c:v>
                </c:pt>
                <c:pt idx="12">
                  <c:v>7-12/98</c:v>
                </c:pt>
                <c:pt idx="13">
                  <c:v>1-6/99</c:v>
                </c:pt>
                <c:pt idx="14">
                  <c:v>7-12/99</c:v>
                </c:pt>
                <c:pt idx="15">
                  <c:v>1-6/00</c:v>
                </c:pt>
                <c:pt idx="16">
                  <c:v>7-12/00</c:v>
                </c:pt>
                <c:pt idx="17">
                  <c:v>1-6/01</c:v>
                </c:pt>
                <c:pt idx="18">
                  <c:v>7-12/01</c:v>
                </c:pt>
                <c:pt idx="19">
                  <c:v>1-6/02</c:v>
                </c:pt>
                <c:pt idx="20">
                  <c:v>7-12/02</c:v>
                </c:pt>
                <c:pt idx="21">
                  <c:v>1-6/03</c:v>
                </c:pt>
                <c:pt idx="22">
                  <c:v>7-12/03</c:v>
                </c:pt>
                <c:pt idx="23">
                  <c:v>1-6/04</c:v>
                </c:pt>
                <c:pt idx="24">
                  <c:v>7-12/04</c:v>
                </c:pt>
                <c:pt idx="25">
                  <c:v>1-6/05</c:v>
                </c:pt>
                <c:pt idx="26">
                  <c:v>7-12/05</c:v>
                </c:pt>
                <c:pt idx="27">
                  <c:v>1-6/06</c:v>
                </c:pt>
                <c:pt idx="28">
                  <c:v>7-12/06</c:v>
                </c:pt>
                <c:pt idx="29">
                  <c:v>1-6/07</c:v>
                </c:pt>
                <c:pt idx="30">
                  <c:v>7-12/07</c:v>
                </c:pt>
                <c:pt idx="31">
                  <c:v>1-6/08</c:v>
                </c:pt>
                <c:pt idx="32">
                  <c:v>7-12/08</c:v>
                </c:pt>
                <c:pt idx="33">
                  <c:v>1-6/09</c:v>
                </c:pt>
                <c:pt idx="34">
                  <c:v>7-12/09</c:v>
                </c:pt>
                <c:pt idx="35">
                  <c:v>1-6/10</c:v>
                </c:pt>
                <c:pt idx="36">
                  <c:v>7-12/10</c:v>
                </c:pt>
                <c:pt idx="37">
                  <c:v>1-6/11</c:v>
                </c:pt>
                <c:pt idx="38">
                  <c:v>7-12/11</c:v>
                </c:pt>
                <c:pt idx="39">
                  <c:v>1-6/12</c:v>
                </c:pt>
                <c:pt idx="40">
                  <c:v>*7-12/12</c:v>
                </c:pt>
              </c:strCache>
            </c:strRef>
          </c:cat>
          <c:val>
            <c:numRef>
              <c:f>Combine_6month!$B$2:$B$42</c:f>
              <c:numCache>
                <c:formatCode>0.0</c:formatCode>
                <c:ptCount val="41"/>
                <c:pt idx="0">
                  <c:v>3.4109014675052407</c:v>
                </c:pt>
                <c:pt idx="1">
                  <c:v>3.4087947882736187</c:v>
                </c:pt>
                <c:pt idx="2">
                  <c:v>3.4073545162441987</c:v>
                </c:pt>
                <c:pt idx="3">
                  <c:v>3.3249641319942604</c:v>
                </c:pt>
                <c:pt idx="4">
                  <c:v>3.2631578947368416</c:v>
                </c:pt>
                <c:pt idx="5">
                  <c:v>3.3180932128300551</c:v>
                </c:pt>
                <c:pt idx="6">
                  <c:v>3.3174689021092467</c:v>
                </c:pt>
                <c:pt idx="7">
                  <c:v>3.4700387733521332</c:v>
                </c:pt>
                <c:pt idx="8">
                  <c:v>3.550244242847175</c:v>
                </c:pt>
                <c:pt idx="9">
                  <c:v>3.593859036985346</c:v>
                </c:pt>
                <c:pt idx="10">
                  <c:v>3.5381866904868247</c:v>
                </c:pt>
                <c:pt idx="11">
                  <c:v>3.2517354767994155</c:v>
                </c:pt>
                <c:pt idx="12">
                  <c:v>3.1947592067988664</c:v>
                </c:pt>
                <c:pt idx="13">
                  <c:v>3.2256672957670545</c:v>
                </c:pt>
                <c:pt idx="14">
                  <c:v>3.1906642728904857</c:v>
                </c:pt>
                <c:pt idx="15">
                  <c:v>3.2360360360360358</c:v>
                </c:pt>
                <c:pt idx="16">
                  <c:v>3.1096475614097545</c:v>
                </c:pt>
                <c:pt idx="17">
                  <c:v>3.1884906960716752</c:v>
                </c:pt>
                <c:pt idx="18">
                  <c:v>3.1092703560098687</c:v>
                </c:pt>
                <c:pt idx="19">
                  <c:v>3.2679830747531744</c:v>
                </c:pt>
                <c:pt idx="20">
                  <c:v>2.9327880512091036</c:v>
                </c:pt>
                <c:pt idx="21">
                  <c:v>2.7488471089038669</c:v>
                </c:pt>
                <c:pt idx="22">
                  <c:v>2.8869320183163092</c:v>
                </c:pt>
                <c:pt idx="23">
                  <c:v>2.9470899470899488</c:v>
                </c:pt>
                <c:pt idx="24">
                  <c:v>3.0732893365751988</c:v>
                </c:pt>
                <c:pt idx="25">
                  <c:v>3.3246935201401047</c:v>
                </c:pt>
                <c:pt idx="26">
                  <c:v>3.5678027022111252</c:v>
                </c:pt>
                <c:pt idx="27">
                  <c:v>3.6657118247014266</c:v>
                </c:pt>
                <c:pt idx="28">
                  <c:v>3.4826165148438548</c:v>
                </c:pt>
                <c:pt idx="29">
                  <c:v>3.6056057141536209</c:v>
                </c:pt>
                <c:pt idx="30">
                  <c:v>3.599298803213447</c:v>
                </c:pt>
                <c:pt idx="31">
                  <c:v>3.6639299629625612</c:v>
                </c:pt>
                <c:pt idx="32">
                  <c:v>3.2763021501774392</c:v>
                </c:pt>
                <c:pt idx="33">
                  <c:v>3.3308597794876849</c:v>
                </c:pt>
                <c:pt idx="34">
                  <c:v>3.2808995494205213</c:v>
                </c:pt>
                <c:pt idx="35">
                  <c:v>3.1321680856061964</c:v>
                </c:pt>
                <c:pt idx="36">
                  <c:v>3.3235045570203994</c:v>
                </c:pt>
                <c:pt idx="37">
                  <c:v>3.0704837239907876</c:v>
                </c:pt>
                <c:pt idx="38">
                  <c:v>3.0742053630114827</c:v>
                </c:pt>
                <c:pt idx="39">
                  <c:v>2.9620118043861003</c:v>
                </c:pt>
                <c:pt idx="40">
                  <c:v>2.9161352997866681</c:v>
                </c:pt>
              </c:numCache>
            </c:numRef>
          </c:val>
        </c:ser>
        <c:ser>
          <c:idx val="1"/>
          <c:order val="1"/>
          <c:tx>
            <c:strRef>
              <c:f>Combine_6month!$C$1</c:f>
              <c:strCache>
                <c:ptCount val="1"/>
                <c:pt idx="0">
                  <c:v>Trust Beijing CG</c:v>
                </c:pt>
              </c:strCache>
            </c:strRef>
          </c:tx>
          <c:spPr>
            <a:ln w="25400">
              <a:solidFill>
                <a:srgbClr val="FFC000"/>
              </a:solidFill>
            </a:ln>
          </c:spPr>
          <c:marker>
            <c:spPr>
              <a:solidFill>
                <a:srgbClr val="FFC000"/>
              </a:solidFill>
              <a:ln>
                <a:solidFill>
                  <a:srgbClr val="FFC000"/>
                </a:solidFill>
              </a:ln>
            </c:spPr>
          </c:marker>
          <c:cat>
            <c:strRef>
              <c:f>Combine_6month!$A$2:$A$42</c:f>
              <c:strCache>
                <c:ptCount val="41"/>
                <c:pt idx="0">
                  <c:v>7-12/92</c:v>
                </c:pt>
                <c:pt idx="1">
                  <c:v>1-6/93</c:v>
                </c:pt>
                <c:pt idx="2">
                  <c:v>7-12/93</c:v>
                </c:pt>
                <c:pt idx="3">
                  <c:v>1-6/94</c:v>
                </c:pt>
                <c:pt idx="4">
                  <c:v>7-12/94</c:v>
                </c:pt>
                <c:pt idx="5">
                  <c:v>1-6/95</c:v>
                </c:pt>
                <c:pt idx="6">
                  <c:v>7-12/95</c:v>
                </c:pt>
                <c:pt idx="7">
                  <c:v>1-6/96</c:v>
                </c:pt>
                <c:pt idx="8">
                  <c:v>7-12/96</c:v>
                </c:pt>
                <c:pt idx="9">
                  <c:v>1-6/97</c:v>
                </c:pt>
                <c:pt idx="10">
                  <c:v>7-12/97</c:v>
                </c:pt>
                <c:pt idx="11">
                  <c:v>1-6/98</c:v>
                </c:pt>
                <c:pt idx="12">
                  <c:v>7-12/98</c:v>
                </c:pt>
                <c:pt idx="13">
                  <c:v>1-6/99</c:v>
                </c:pt>
                <c:pt idx="14">
                  <c:v>7-12/99</c:v>
                </c:pt>
                <c:pt idx="15">
                  <c:v>1-6/00</c:v>
                </c:pt>
                <c:pt idx="16">
                  <c:v>7-12/00</c:v>
                </c:pt>
                <c:pt idx="17">
                  <c:v>1-6/01</c:v>
                </c:pt>
                <c:pt idx="18">
                  <c:v>7-12/01</c:v>
                </c:pt>
                <c:pt idx="19">
                  <c:v>1-6/02</c:v>
                </c:pt>
                <c:pt idx="20">
                  <c:v>7-12/02</c:v>
                </c:pt>
                <c:pt idx="21">
                  <c:v>1-6/03</c:v>
                </c:pt>
                <c:pt idx="22">
                  <c:v>7-12/03</c:v>
                </c:pt>
                <c:pt idx="23">
                  <c:v>1-6/04</c:v>
                </c:pt>
                <c:pt idx="24">
                  <c:v>7-12/04</c:v>
                </c:pt>
                <c:pt idx="25">
                  <c:v>1-6/05</c:v>
                </c:pt>
                <c:pt idx="26">
                  <c:v>7-12/05</c:v>
                </c:pt>
                <c:pt idx="27">
                  <c:v>1-6/06</c:v>
                </c:pt>
                <c:pt idx="28">
                  <c:v>7-12/06</c:v>
                </c:pt>
                <c:pt idx="29">
                  <c:v>1-6/07</c:v>
                </c:pt>
                <c:pt idx="30">
                  <c:v>7-12/07</c:v>
                </c:pt>
                <c:pt idx="31">
                  <c:v>1-6/08</c:v>
                </c:pt>
                <c:pt idx="32">
                  <c:v>7-12/08</c:v>
                </c:pt>
                <c:pt idx="33">
                  <c:v>1-6/09</c:v>
                </c:pt>
                <c:pt idx="34">
                  <c:v>7-12/09</c:v>
                </c:pt>
                <c:pt idx="35">
                  <c:v>1-6/10</c:v>
                </c:pt>
                <c:pt idx="36">
                  <c:v>7-12/10</c:v>
                </c:pt>
                <c:pt idx="37">
                  <c:v>1-6/11</c:v>
                </c:pt>
                <c:pt idx="38">
                  <c:v>7-12/11</c:v>
                </c:pt>
                <c:pt idx="39">
                  <c:v>1-6/12</c:v>
                </c:pt>
                <c:pt idx="40">
                  <c:v>*7-12/12</c:v>
                </c:pt>
              </c:strCache>
            </c:strRef>
          </c:cat>
          <c:val>
            <c:numRef>
              <c:f>Combine_6month!$C$2:$C$42</c:f>
              <c:numCache>
                <c:formatCode>0.0</c:formatCode>
                <c:ptCount val="41"/>
                <c:pt idx="0">
                  <c:v>2.4463519313304722</c:v>
                </c:pt>
                <c:pt idx="1">
                  <c:v>2.6156267357896676</c:v>
                </c:pt>
                <c:pt idx="2">
                  <c:v>2.5740125507567373</c:v>
                </c:pt>
                <c:pt idx="3">
                  <c:v>2.5603873561118236</c:v>
                </c:pt>
                <c:pt idx="4">
                  <c:v>2.4952864394488743</c:v>
                </c:pt>
                <c:pt idx="5">
                  <c:v>2.5533589602782336</c:v>
                </c:pt>
                <c:pt idx="6">
                  <c:v>2.6187896899514382</c:v>
                </c:pt>
                <c:pt idx="7">
                  <c:v>2.6416363636363642</c:v>
                </c:pt>
                <c:pt idx="8">
                  <c:v>2.7846881251136564</c:v>
                </c:pt>
                <c:pt idx="9">
                  <c:v>2.8039643571558472</c:v>
                </c:pt>
                <c:pt idx="10">
                  <c:v>3.0125260960334024</c:v>
                </c:pt>
                <c:pt idx="11">
                  <c:v>2.9579831932773111</c:v>
                </c:pt>
                <c:pt idx="12">
                  <c:v>2.9617242660720944</c:v>
                </c:pt>
                <c:pt idx="13">
                  <c:v>2.9755713159968478</c:v>
                </c:pt>
                <c:pt idx="14">
                  <c:v>2.9683763979946005</c:v>
                </c:pt>
                <c:pt idx="15">
                  <c:v>3.0328565906455363</c:v>
                </c:pt>
                <c:pt idx="16">
                  <c:v>2.9617336977743078</c:v>
                </c:pt>
                <c:pt idx="17">
                  <c:v>2.9899665551839472</c:v>
                </c:pt>
                <c:pt idx="18">
                  <c:v>3.2447241762310264</c:v>
                </c:pt>
                <c:pt idx="19">
                  <c:v>3.3381057268722469</c:v>
                </c:pt>
                <c:pt idx="20">
                  <c:v>3.1569876358186577</c:v>
                </c:pt>
                <c:pt idx="21">
                  <c:v>3.0742407199100117</c:v>
                </c:pt>
                <c:pt idx="22">
                  <c:v>3.3056880733944944</c:v>
                </c:pt>
                <c:pt idx="23">
                  <c:v>3.166787790697676</c:v>
                </c:pt>
                <c:pt idx="24">
                  <c:v>3.3460714285714293</c:v>
                </c:pt>
                <c:pt idx="25">
                  <c:v>3.2206303724928387</c:v>
                </c:pt>
                <c:pt idx="26">
                  <c:v>3.2897729972726486</c:v>
                </c:pt>
                <c:pt idx="27">
                  <c:v>3.384527470661038</c:v>
                </c:pt>
                <c:pt idx="28">
                  <c:v>3.3184820590488968</c:v>
                </c:pt>
                <c:pt idx="29">
                  <c:v>3.4446381604743932</c:v>
                </c:pt>
                <c:pt idx="30">
                  <c:v>3.501101999415615</c:v>
                </c:pt>
                <c:pt idx="31">
                  <c:v>3.5340968813156772</c:v>
                </c:pt>
                <c:pt idx="32">
                  <c:v>3.5078564523849489</c:v>
                </c:pt>
                <c:pt idx="33">
                  <c:v>3.4826147168240942</c:v>
                </c:pt>
                <c:pt idx="34">
                  <c:v>3.4009699652626075</c:v>
                </c:pt>
                <c:pt idx="35">
                  <c:v>3.1603580585864335</c:v>
                </c:pt>
                <c:pt idx="36">
                  <c:v>3.1087744604076488</c:v>
                </c:pt>
                <c:pt idx="37">
                  <c:v>3.094263040783904</c:v>
                </c:pt>
                <c:pt idx="38">
                  <c:v>2.9638382578333964</c:v>
                </c:pt>
                <c:pt idx="39">
                  <c:v>2.917357002109954</c:v>
                </c:pt>
                <c:pt idx="40">
                  <c:v>2.731959645252545</c:v>
                </c:pt>
              </c:numCache>
            </c:numRef>
          </c:val>
        </c:ser>
        <c:marker val="1"/>
        <c:axId val="130817408"/>
        <c:axId val="130815488"/>
      </c:lineChart>
      <c:catAx>
        <c:axId val="130774528"/>
        <c:scaling>
          <c:orientation val="minMax"/>
        </c:scaling>
        <c:axPos val="b"/>
        <c:title>
          <c:tx>
            <c:rich>
              <a:bodyPr/>
              <a:lstStyle/>
              <a:p>
                <a:pPr>
                  <a:defRPr lang="zh-HK">
                    <a:latin typeface="Times New Roman" pitchFamily="18" charset="0"/>
                    <a:cs typeface="Times New Roman" pitchFamily="18" charset="0"/>
                  </a:defRPr>
                </a:pPr>
                <a:r>
                  <a:rPr lang="en-US">
                    <a:latin typeface="Times New Roman" pitchFamily="18" charset="0"/>
                    <a:cs typeface="Times New Roman" pitchFamily="18" charset="0"/>
                  </a:rPr>
                  <a:t>Month of Survey</a:t>
                </a:r>
              </a:p>
            </c:rich>
          </c:tx>
          <c:layout/>
        </c:title>
        <c:tickLblPos val="nextTo"/>
        <c:txPr>
          <a:bodyPr rot="-5400000" vert="horz"/>
          <a:lstStyle/>
          <a:p>
            <a:pPr>
              <a:defRPr lang="zh-HK">
                <a:latin typeface="Times New Roman" pitchFamily="18" charset="0"/>
                <a:cs typeface="Times New Roman" pitchFamily="18" charset="0"/>
              </a:defRPr>
            </a:pPr>
            <a:endParaRPr lang="zh-TW"/>
          </a:p>
        </c:txPr>
        <c:crossAx val="130776448"/>
        <c:crosses val="autoZero"/>
        <c:auto val="1"/>
        <c:lblAlgn val="ctr"/>
        <c:lblOffset val="100"/>
      </c:catAx>
      <c:valAx>
        <c:axId val="130776448"/>
        <c:scaling>
          <c:orientation val="minMax"/>
          <c:max val="140"/>
          <c:min val="60"/>
        </c:scaling>
        <c:axPos val="l"/>
        <c:majorGridlines/>
        <c:title>
          <c:tx>
            <c:rich>
              <a:bodyPr rot="-5400000" vert="horz"/>
              <a:lstStyle/>
              <a:p>
                <a:pPr>
                  <a:defRPr lang="zh-HK">
                    <a:latin typeface="Times New Roman" pitchFamily="18" charset="0"/>
                    <a:cs typeface="Times New Roman" pitchFamily="18" charset="0"/>
                  </a:defRPr>
                </a:pPr>
                <a:r>
                  <a:rPr lang="en-US">
                    <a:latin typeface="Times New Roman" pitchFamily="18" charset="0"/>
                    <a:cs typeface="Times New Roman" pitchFamily="18" charset="0"/>
                  </a:rPr>
                  <a:t>PSI</a:t>
                </a:r>
              </a:p>
            </c:rich>
          </c:tx>
          <c:layout/>
        </c:title>
        <c:numFmt formatCode="0" sourceLinked="0"/>
        <c:tickLblPos val="nextTo"/>
        <c:txPr>
          <a:bodyPr/>
          <a:lstStyle/>
          <a:p>
            <a:pPr>
              <a:defRPr lang="zh-HK">
                <a:latin typeface="Times New Roman" pitchFamily="18" charset="0"/>
                <a:cs typeface="Times New Roman" pitchFamily="18" charset="0"/>
              </a:defRPr>
            </a:pPr>
            <a:endParaRPr lang="zh-TW"/>
          </a:p>
        </c:txPr>
        <c:crossAx val="130774528"/>
        <c:crosses val="autoZero"/>
        <c:crossBetween val="between"/>
      </c:valAx>
      <c:valAx>
        <c:axId val="130815488"/>
        <c:scaling>
          <c:orientation val="minMax"/>
          <c:max val="4"/>
          <c:min val="2"/>
        </c:scaling>
        <c:axPos val="r"/>
        <c:title>
          <c:tx>
            <c:rich>
              <a:bodyPr rot="-5400000" vert="horz"/>
              <a:lstStyle/>
              <a:p>
                <a:pPr>
                  <a:defRPr lang="zh-HK">
                    <a:latin typeface="Times New Roman" pitchFamily="18" charset="0"/>
                    <a:cs typeface="Times New Roman" pitchFamily="18" charset="0"/>
                  </a:defRPr>
                </a:pPr>
                <a:r>
                  <a:rPr lang="en-US" altLang="zh-TW">
                    <a:latin typeface="Times New Roman" pitchFamily="18" charset="0"/>
                    <a:cs typeface="Times New Roman" pitchFamily="18" charset="0"/>
                  </a:rPr>
                  <a:t>Trust</a:t>
                </a:r>
                <a:r>
                  <a:rPr lang="en-US" altLang="zh-TW" baseline="0">
                    <a:latin typeface="Times New Roman" pitchFamily="18" charset="0"/>
                    <a:cs typeface="Times New Roman" pitchFamily="18" charset="0"/>
                  </a:rPr>
                  <a:t> Indicators Mean Score</a:t>
                </a:r>
                <a:endParaRPr lang="en-US">
                  <a:latin typeface="Times New Roman" pitchFamily="18" charset="0"/>
                  <a:cs typeface="Times New Roman" pitchFamily="18" charset="0"/>
                </a:endParaRPr>
              </a:p>
            </c:rich>
          </c:tx>
          <c:layout>
            <c:manualLayout>
              <c:xMode val="edge"/>
              <c:yMode val="edge"/>
              <c:x val="0.84912263664883669"/>
              <c:y val="0.34865943954807849"/>
            </c:manualLayout>
          </c:layout>
        </c:title>
        <c:numFmt formatCode="0.0" sourceLinked="1"/>
        <c:tickLblPos val="nextTo"/>
        <c:txPr>
          <a:bodyPr/>
          <a:lstStyle/>
          <a:p>
            <a:pPr>
              <a:defRPr lang="zh-HK">
                <a:latin typeface="Times New Roman" pitchFamily="18" charset="0"/>
                <a:cs typeface="Times New Roman" pitchFamily="18" charset="0"/>
              </a:defRPr>
            </a:pPr>
            <a:endParaRPr lang="zh-TW"/>
          </a:p>
        </c:txPr>
        <c:crossAx val="130817408"/>
        <c:crosses val="max"/>
        <c:crossBetween val="between"/>
      </c:valAx>
      <c:catAx>
        <c:axId val="130817408"/>
        <c:scaling>
          <c:orientation val="minMax"/>
        </c:scaling>
        <c:delete val="1"/>
        <c:axPos val="b"/>
        <c:tickLblPos val="none"/>
        <c:crossAx val="130815488"/>
        <c:crosses val="autoZero"/>
        <c:auto val="1"/>
        <c:lblAlgn val="ctr"/>
        <c:lblOffset val="100"/>
      </c:catAx>
    </c:plotArea>
    <c:legend>
      <c:legendPos val="r"/>
      <c:layout>
        <c:manualLayout>
          <c:xMode val="edge"/>
          <c:yMode val="edge"/>
          <c:x val="0.87094523256535428"/>
          <c:y val="0.26301322224831775"/>
          <c:w val="0.12083417630350166"/>
          <c:h val="0.48232915940452498"/>
        </c:manualLayout>
      </c:layout>
      <c:txPr>
        <a:bodyPr/>
        <a:lstStyle/>
        <a:p>
          <a:pPr>
            <a:defRPr lang="zh-HK">
              <a:latin typeface="Times New Roman" pitchFamily="18" charset="0"/>
              <a:cs typeface="Times New Roman" pitchFamily="18" charset="0"/>
            </a:defRPr>
          </a:pPr>
          <a:endParaRPr lang="zh-TW"/>
        </a:p>
      </c:txPr>
    </c:legend>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0.68129</cdr:x>
      <cdr:y>0.89282</cdr:y>
    </cdr:from>
    <cdr:to>
      <cdr:x>0.97165</cdr:x>
      <cdr:y>0.97599</cdr:y>
    </cdr:to>
    <cdr:sp macro="" textlink="">
      <cdr:nvSpPr>
        <cdr:cNvPr id="2" name="TextBox 1"/>
        <cdr:cNvSpPr txBox="1"/>
      </cdr:nvSpPr>
      <cdr:spPr>
        <a:xfrm xmlns:a="http://schemas.openxmlformats.org/drawingml/2006/main">
          <a:off x="6257925" y="5010150"/>
          <a:ext cx="2667000" cy="466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TW" altLang="en-US" sz="1100"/>
        </a:p>
      </cdr:txBody>
    </cdr:sp>
  </cdr:relSizeAnchor>
  <cdr:relSizeAnchor xmlns:cdr="http://schemas.openxmlformats.org/drawingml/2006/chartDrawing">
    <cdr:from>
      <cdr:x>0.617</cdr:x>
      <cdr:y>0.89112</cdr:y>
    </cdr:from>
    <cdr:to>
      <cdr:x>0.97061</cdr:x>
      <cdr:y>0.98787</cdr:y>
    </cdr:to>
    <cdr:sp macro="" textlink="">
      <cdr:nvSpPr>
        <cdr:cNvPr id="3" name="TextBox 2"/>
        <cdr:cNvSpPr txBox="1"/>
      </cdr:nvSpPr>
      <cdr:spPr>
        <a:xfrm xmlns:a="http://schemas.openxmlformats.org/drawingml/2006/main">
          <a:off x="5667375" y="5000625"/>
          <a:ext cx="3248025" cy="542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TW" altLang="en-US" sz="1100"/>
        </a:p>
      </cdr:txBody>
    </cdr:sp>
  </cdr:relSizeAnchor>
  <cdr:relSizeAnchor xmlns:cdr="http://schemas.openxmlformats.org/drawingml/2006/chartDrawing">
    <cdr:from>
      <cdr:x>0.61493</cdr:x>
      <cdr:y>0.903</cdr:y>
    </cdr:from>
    <cdr:to>
      <cdr:x>0.9001</cdr:x>
      <cdr:y>0.98787</cdr:y>
    </cdr:to>
    <cdr:sp macro="" textlink="">
      <cdr:nvSpPr>
        <cdr:cNvPr id="4" name="TextBox 3"/>
        <cdr:cNvSpPr txBox="1"/>
      </cdr:nvSpPr>
      <cdr:spPr>
        <a:xfrm xmlns:a="http://schemas.openxmlformats.org/drawingml/2006/main">
          <a:off x="5648325" y="5067300"/>
          <a:ext cx="2619375" cy="476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dirty="0">
              <a:latin typeface="Times New Roman" pitchFamily="18" charset="0"/>
              <a:cs typeface="Times New Roman" pitchFamily="18" charset="0"/>
            </a:rPr>
            <a:t>* The rightmost figure is not yet final, because more figures are needed for accumulative calculation.</a:t>
          </a:r>
          <a:endParaRPr lang="zh-TW" altLang="en-US" sz="1000" dirty="0">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0.61466</cdr:x>
      <cdr:y>0.91304</cdr:y>
    </cdr:from>
    <cdr:to>
      <cdr:x>0.99327</cdr:x>
      <cdr:y>0.99129</cdr:y>
    </cdr:to>
    <cdr:sp macro="" textlink="">
      <cdr:nvSpPr>
        <cdr:cNvPr id="2" name="TextBox 1"/>
        <cdr:cNvSpPr txBox="1"/>
      </cdr:nvSpPr>
      <cdr:spPr>
        <a:xfrm xmlns:a="http://schemas.openxmlformats.org/drawingml/2006/main">
          <a:off x="5168738" y="4536504"/>
          <a:ext cx="3183768" cy="3887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000" dirty="0">
              <a:latin typeface="Times New Roman" pitchFamily="18" charset="0"/>
              <a:cs typeface="Times New Roman" pitchFamily="18" charset="0"/>
            </a:rPr>
            <a:t>* The rightmost figure is not yet final, because more figures are needed for accumulative calculation.</a:t>
          </a:r>
          <a:endParaRPr lang="zh-TW" altLang="en-US" sz="1000" dirty="0">
            <a:latin typeface="Times New Roman" pitchFamily="18" charset="0"/>
            <a:cs typeface="Times New Roman"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0.30047</cdr:x>
      <cdr:y>0.1296</cdr:y>
    </cdr:from>
    <cdr:to>
      <cdr:x>0.3017</cdr:x>
      <cdr:y>0.86401</cdr:y>
    </cdr:to>
    <cdr:cxnSp macro="">
      <cdr:nvCxnSpPr>
        <cdr:cNvPr id="2" name="Straight Connector 1"/>
        <cdr:cNvCxnSpPr/>
      </cdr:nvCxnSpPr>
      <cdr:spPr>
        <a:xfrm xmlns:a="http://schemas.openxmlformats.org/drawingml/2006/main" flipV="1">
          <a:off x="2779850" y="786848"/>
          <a:ext cx="11389" cy="4458688"/>
        </a:xfrm>
        <a:prstGeom xmlns:a="http://schemas.openxmlformats.org/drawingml/2006/main" prst="line">
          <a:avLst/>
        </a:prstGeom>
        <a:ln xmlns:a="http://schemas.openxmlformats.org/drawingml/2006/main" w="25400">
          <a:solidFill>
            <a:srgbClr val="92D050"/>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0.97135</cdr:x>
      <cdr:y>0.12688</cdr:y>
    </cdr:from>
    <cdr:to>
      <cdr:x>0.97236</cdr:x>
      <cdr:y>0.85593</cdr:y>
    </cdr:to>
    <cdr:cxnSp macro="">
      <cdr:nvCxnSpPr>
        <cdr:cNvPr id="4" name="Straight Connector 3"/>
        <cdr:cNvCxnSpPr/>
      </cdr:nvCxnSpPr>
      <cdr:spPr>
        <a:xfrm xmlns:a="http://schemas.openxmlformats.org/drawingml/2006/main" flipH="1" flipV="1">
          <a:off x="8986630" y="770283"/>
          <a:ext cx="9362" cy="4426208"/>
        </a:xfrm>
        <a:prstGeom xmlns:a="http://schemas.openxmlformats.org/drawingml/2006/main" prst="line">
          <a:avLst/>
        </a:prstGeom>
        <a:ln xmlns:a="http://schemas.openxmlformats.org/drawingml/2006/main" w="25400">
          <a:solidFill>
            <a:srgbClr val="92D050"/>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0.66045</cdr:x>
      <cdr:y>0.13097</cdr:y>
    </cdr:from>
    <cdr:to>
      <cdr:x>0.6607</cdr:x>
      <cdr:y>0.86144</cdr:y>
    </cdr:to>
    <cdr:cxnSp macro="">
      <cdr:nvCxnSpPr>
        <cdr:cNvPr id="6" name="Straight Connector 4"/>
        <cdr:cNvCxnSpPr/>
      </cdr:nvCxnSpPr>
      <cdr:spPr>
        <a:xfrm xmlns:a="http://schemas.openxmlformats.org/drawingml/2006/main" flipV="1">
          <a:off x="6110268" y="795130"/>
          <a:ext cx="2297" cy="4434804"/>
        </a:xfrm>
        <a:prstGeom xmlns:a="http://schemas.openxmlformats.org/drawingml/2006/main" prst="line">
          <a:avLst/>
        </a:prstGeom>
        <a:ln xmlns:a="http://schemas.openxmlformats.org/drawingml/2006/main" w="25400">
          <a:solidFill>
            <a:srgbClr val="92D050"/>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0.25786</cdr:x>
      <cdr:y>0.13213</cdr:y>
    </cdr:from>
    <cdr:to>
      <cdr:x>0.2587</cdr:x>
      <cdr:y>0.86583</cdr:y>
    </cdr:to>
    <cdr:cxnSp macro="">
      <cdr:nvCxnSpPr>
        <cdr:cNvPr id="2" name="Straight Connector 1"/>
        <cdr:cNvCxnSpPr/>
      </cdr:nvCxnSpPr>
      <cdr:spPr>
        <a:xfrm xmlns:a="http://schemas.openxmlformats.org/drawingml/2006/main" flipV="1">
          <a:off x="2389950" y="802298"/>
          <a:ext cx="7785" cy="4455205"/>
        </a:xfrm>
        <a:prstGeom xmlns:a="http://schemas.openxmlformats.org/drawingml/2006/main" prst="line">
          <a:avLst/>
        </a:prstGeom>
        <a:ln xmlns:a="http://schemas.openxmlformats.org/drawingml/2006/main" w="25400">
          <a:solidFill>
            <a:srgbClr val="92D050"/>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0.55767</cdr:x>
      <cdr:y>0.13122</cdr:y>
    </cdr:from>
    <cdr:to>
      <cdr:x>0.5581</cdr:x>
      <cdr:y>0.86463</cdr:y>
    </cdr:to>
    <cdr:cxnSp macro="">
      <cdr:nvCxnSpPr>
        <cdr:cNvPr id="3" name="Straight Connector 2"/>
        <cdr:cNvCxnSpPr/>
      </cdr:nvCxnSpPr>
      <cdr:spPr>
        <a:xfrm xmlns:a="http://schemas.openxmlformats.org/drawingml/2006/main" flipV="1">
          <a:off x="5168832" y="796803"/>
          <a:ext cx="3977" cy="4453393"/>
        </a:xfrm>
        <a:prstGeom xmlns:a="http://schemas.openxmlformats.org/drawingml/2006/main" prst="line">
          <a:avLst/>
        </a:prstGeom>
        <a:ln xmlns:a="http://schemas.openxmlformats.org/drawingml/2006/main" w="25400">
          <a:solidFill>
            <a:srgbClr val="92D050"/>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0.82584</cdr:x>
      <cdr:y>0.13213</cdr:y>
    </cdr:from>
    <cdr:to>
      <cdr:x>0.82708</cdr:x>
      <cdr:y>0.86583</cdr:y>
    </cdr:to>
    <cdr:cxnSp macro="">
      <cdr:nvCxnSpPr>
        <cdr:cNvPr id="4" name="Straight Connector 3"/>
        <cdr:cNvCxnSpPr/>
      </cdr:nvCxnSpPr>
      <cdr:spPr>
        <a:xfrm xmlns:a="http://schemas.openxmlformats.org/drawingml/2006/main" flipV="1">
          <a:off x="7654381" y="802298"/>
          <a:ext cx="11413" cy="4455205"/>
        </a:xfrm>
        <a:prstGeom xmlns:a="http://schemas.openxmlformats.org/drawingml/2006/main" prst="line">
          <a:avLst/>
        </a:prstGeom>
        <a:ln xmlns:a="http://schemas.openxmlformats.org/drawingml/2006/main" w="25400">
          <a:solidFill>
            <a:srgbClr val="92D050"/>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0.85714</cdr:x>
      <cdr:y>0.82261</cdr:y>
    </cdr:from>
    <cdr:to>
      <cdr:x>0.99276</cdr:x>
      <cdr:y>0.99266</cdr:y>
    </cdr:to>
    <cdr:sp macro="" textlink="">
      <cdr:nvSpPr>
        <cdr:cNvPr id="2" name="TextBox 1"/>
        <cdr:cNvSpPr txBox="1"/>
      </cdr:nvSpPr>
      <cdr:spPr>
        <a:xfrm xmlns:a="http://schemas.openxmlformats.org/drawingml/2006/main">
          <a:off x="7943850" y="4991100"/>
          <a:ext cx="1256843" cy="10317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000">
              <a:latin typeface="Times New Roman" pitchFamily="18" charset="0"/>
              <a:cs typeface="Times New Roman" pitchFamily="18" charset="0"/>
            </a:rPr>
            <a:t>* The rightmost figure is not yet final, because more figures are needed for accumulative calculation.</a:t>
          </a:r>
          <a:endParaRPr lang="zh-TW" altLang="en-US" sz="1000">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HK"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F4A24108-131C-4AF8-B194-2154596AA095}" type="datetimeFigureOut">
              <a:rPr lang="zh-HK" altLang="en-US"/>
              <a:pPr>
                <a:defRPr/>
              </a:pPr>
              <a:t>19/10/2012</a:t>
            </a:fld>
            <a:endParaRPr lang="zh-HK"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HK" alt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HK" noProof="0" smtClean="0"/>
              <a:t>Click to edit Master text styles</a:t>
            </a:r>
          </a:p>
          <a:p>
            <a:pPr lvl="1"/>
            <a:r>
              <a:rPr lang="en-US" altLang="zh-HK" noProof="0" smtClean="0"/>
              <a:t>Second level</a:t>
            </a:r>
          </a:p>
          <a:p>
            <a:pPr lvl="2"/>
            <a:r>
              <a:rPr lang="en-US" altLang="zh-HK" noProof="0" smtClean="0"/>
              <a:t>Third level</a:t>
            </a:r>
          </a:p>
          <a:p>
            <a:pPr lvl="3"/>
            <a:r>
              <a:rPr lang="en-US" altLang="zh-HK" noProof="0" smtClean="0"/>
              <a:t>Fourth level</a:t>
            </a:r>
          </a:p>
          <a:p>
            <a:pPr lvl="4"/>
            <a:r>
              <a:rPr lang="en-US" altLang="zh-HK" noProof="0" smtClean="0"/>
              <a:t>Fifth level</a:t>
            </a:r>
            <a:endParaRPr lang="zh-HK" alt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HK"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EB5CCBA9-837B-4D9E-8C8F-5A47353F3939}" type="slidenum">
              <a:rPr lang="zh-HK" altLang="en-US"/>
              <a:pPr>
                <a:defRPr/>
              </a:pPr>
              <a:t>‹#›</a:t>
            </a:fld>
            <a:endParaRPr lang="zh-HK" altLang="en-US"/>
          </a:p>
        </p:txBody>
      </p:sp>
    </p:spTree>
    <p:extLst>
      <p:ext uri="{BB962C8B-B14F-4D97-AF65-F5344CB8AC3E}">
        <p14:creationId xmlns="" xmlns:p14="http://schemas.microsoft.com/office/powerpoint/2010/main" val="6450801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pPr>
              <a:defRPr/>
            </a:pPr>
            <a:fld id="{5EDB745A-7998-46A5-A3F6-4035736E15A6}" type="slidenum">
              <a:rPr lang="zh-TW" altLang="en-GB" smtClean="0"/>
              <a:pPr>
                <a:defRPr/>
              </a:pPr>
              <a:t>1</a:t>
            </a:fld>
            <a:endParaRPr lang="zh-TW" altLang="en-GB"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zh-T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pPr>
              <a:defRPr/>
            </a:pPr>
            <a:fld id="{EB5CCBA9-837B-4D9E-8C8F-5A47353F3939}" type="slidenum">
              <a:rPr lang="zh-HK" altLang="en-US" smtClean="0"/>
              <a:pPr>
                <a:defRPr/>
              </a:pPr>
              <a:t>10</a:t>
            </a:fld>
            <a:endParaRPr lang="zh-HK" altLang="en-US"/>
          </a:p>
        </p:txBody>
      </p:sp>
    </p:spTree>
    <p:extLst>
      <p:ext uri="{BB962C8B-B14F-4D97-AF65-F5344CB8AC3E}">
        <p14:creationId xmlns="" xmlns:p14="http://schemas.microsoft.com/office/powerpoint/2010/main" val="573797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pPr>
              <a:defRPr/>
            </a:pPr>
            <a:fld id="{EB5CCBA9-837B-4D9E-8C8F-5A47353F3939}" type="slidenum">
              <a:rPr lang="zh-HK" altLang="en-US" smtClean="0"/>
              <a:pPr>
                <a:defRPr/>
              </a:pPr>
              <a:t>11</a:t>
            </a:fld>
            <a:endParaRPr lang="zh-HK" altLang="en-US"/>
          </a:p>
        </p:txBody>
      </p:sp>
    </p:spTree>
    <p:extLst>
      <p:ext uri="{BB962C8B-B14F-4D97-AF65-F5344CB8AC3E}">
        <p14:creationId xmlns="" xmlns:p14="http://schemas.microsoft.com/office/powerpoint/2010/main" val="573797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pPr>
              <a:defRPr/>
            </a:pPr>
            <a:fld id="{EB5CCBA9-837B-4D9E-8C8F-5A47353F3939}" type="slidenum">
              <a:rPr lang="zh-HK" altLang="en-US" smtClean="0"/>
              <a:pPr>
                <a:defRPr/>
              </a:pPr>
              <a:t>12</a:t>
            </a:fld>
            <a:endParaRPr lang="zh-HK" altLang="en-US"/>
          </a:p>
        </p:txBody>
      </p:sp>
    </p:spTree>
    <p:extLst>
      <p:ext uri="{BB962C8B-B14F-4D97-AF65-F5344CB8AC3E}">
        <p14:creationId xmlns="" xmlns:p14="http://schemas.microsoft.com/office/powerpoint/2010/main" val="573797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77" tIns="45588" rIns="91177" bIns="45588"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C1717E6C-5188-4A96-82C1-4B92305B6318}" type="slidenum">
              <a:rPr lang="en-US" altLang="zh-TW" sz="1200"/>
              <a:pPr algn="r" eaLnBrk="1" hangingPunct="1"/>
              <a:t>13</a:t>
            </a:fld>
            <a:endParaRPr lang="en-US" altLang="zh-TW" sz="1200"/>
          </a:p>
        </p:txBody>
      </p:sp>
      <p:sp>
        <p:nvSpPr>
          <p:cNvPr id="18435"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77" tIns="45588" rIns="91177" bIns="45588"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1229EE28-6880-4AF9-9DAB-5B4676DB254D}" type="slidenum">
              <a:rPr lang="en-US" altLang="zh-TW" sz="1200"/>
              <a:pPr algn="r" eaLnBrk="1" hangingPunct="1"/>
              <a:t>14</a:t>
            </a:fld>
            <a:endParaRPr lang="en-US" altLang="zh-TW" sz="1200"/>
          </a:p>
        </p:txBody>
      </p:sp>
      <p:sp>
        <p:nvSpPr>
          <p:cNvPr id="19459"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77" tIns="45588" rIns="91177" bIns="45588"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631FCE02-7608-4E59-87FE-05796C4A4257}" type="slidenum">
              <a:rPr lang="en-US" altLang="zh-TW" sz="1200"/>
              <a:pPr algn="r" eaLnBrk="1" hangingPunct="1"/>
              <a:t>15</a:t>
            </a:fld>
            <a:endParaRPr lang="en-US" altLang="zh-TW" sz="1200"/>
          </a:p>
        </p:txBody>
      </p:sp>
      <p:sp>
        <p:nvSpPr>
          <p:cNvPr id="20483"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77" tIns="45588" rIns="91177" bIns="45588"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824F659B-9D7C-4525-BFD5-D4447CC23B2E}" type="slidenum">
              <a:rPr lang="en-US" altLang="zh-TW" sz="1200"/>
              <a:pPr algn="r" eaLnBrk="1" hangingPunct="1"/>
              <a:t>16</a:t>
            </a:fld>
            <a:endParaRPr lang="en-US" altLang="zh-TW" sz="1200"/>
          </a:p>
        </p:txBody>
      </p:sp>
      <p:sp>
        <p:nvSpPr>
          <p:cNvPr id="21507"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77" tIns="45588" rIns="91177" bIns="45588"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6FBE8648-2940-4871-AE4F-09CC9A26A753}" type="slidenum">
              <a:rPr lang="en-US" altLang="zh-TW" sz="1200"/>
              <a:pPr algn="r" eaLnBrk="1" hangingPunct="1"/>
              <a:t>17</a:t>
            </a:fld>
            <a:endParaRPr lang="en-US" altLang="zh-TW" sz="1200"/>
          </a:p>
        </p:txBody>
      </p:sp>
      <p:sp>
        <p:nvSpPr>
          <p:cNvPr id="23555"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77" tIns="45588" rIns="91177" bIns="45588"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E80B8697-F61E-4F74-A7DF-D0F24E1EDDD3}" type="slidenum">
              <a:rPr lang="en-US" altLang="zh-TW" sz="1200"/>
              <a:pPr algn="r" eaLnBrk="1" hangingPunct="1"/>
              <a:t>18</a:t>
            </a:fld>
            <a:endParaRPr lang="en-US" altLang="zh-TW" sz="1200"/>
          </a:p>
        </p:txBody>
      </p:sp>
      <p:sp>
        <p:nvSpPr>
          <p:cNvPr id="24579"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77" tIns="45588" rIns="91177" bIns="45588"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C868B5D7-1A85-4B12-808B-6751391950E8}" type="slidenum">
              <a:rPr lang="en-US" altLang="zh-TW" sz="1200"/>
              <a:pPr algn="r" eaLnBrk="1" hangingPunct="1"/>
              <a:t>19</a:t>
            </a:fld>
            <a:endParaRPr lang="en-US" altLang="zh-TW" sz="1200"/>
          </a:p>
        </p:txBody>
      </p:sp>
      <p:sp>
        <p:nvSpPr>
          <p:cNvPr id="22531"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pPr>
              <a:defRPr/>
            </a:pPr>
            <a:fld id="{EB5CCBA9-837B-4D9E-8C8F-5A47353F3939}" type="slidenum">
              <a:rPr lang="zh-HK" altLang="en-US" smtClean="0"/>
              <a:pPr>
                <a:defRPr/>
              </a:pPr>
              <a:t>2</a:t>
            </a:fld>
            <a:endParaRPr lang="zh-HK" altLang="en-US"/>
          </a:p>
        </p:txBody>
      </p:sp>
    </p:spTree>
    <p:extLst>
      <p:ext uri="{BB962C8B-B14F-4D97-AF65-F5344CB8AC3E}">
        <p14:creationId xmlns="" xmlns:p14="http://schemas.microsoft.com/office/powerpoint/2010/main" val="573797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77" tIns="45588" rIns="91177" bIns="45588"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D461C8F5-2867-49DD-BD9C-45CEB5C1074E}" type="slidenum">
              <a:rPr lang="en-US" altLang="zh-TW" sz="1200"/>
              <a:pPr algn="r" eaLnBrk="1" hangingPunct="1"/>
              <a:t>20</a:t>
            </a:fld>
            <a:endParaRPr lang="en-US" altLang="zh-TW" sz="1200"/>
          </a:p>
        </p:txBody>
      </p:sp>
      <p:sp>
        <p:nvSpPr>
          <p:cNvPr id="25603"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77" tIns="45588" rIns="91177" bIns="45588"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FD4C1BAB-BF6B-4968-8699-FBAFBB0BE4BC}" type="slidenum">
              <a:rPr lang="en-US" altLang="zh-TW" sz="1200"/>
              <a:pPr algn="r" eaLnBrk="1" hangingPunct="1"/>
              <a:t>21</a:t>
            </a:fld>
            <a:endParaRPr lang="en-US" altLang="zh-TW" sz="1200"/>
          </a:p>
        </p:txBody>
      </p:sp>
      <p:sp>
        <p:nvSpPr>
          <p:cNvPr id="26627"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77" tIns="45588" rIns="91177" bIns="45588"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DEC331AC-36D6-489B-9ADB-B79A21891DA7}" type="slidenum">
              <a:rPr lang="en-US" altLang="zh-TW" sz="1200"/>
              <a:pPr algn="r" eaLnBrk="1" hangingPunct="1"/>
              <a:t>22</a:t>
            </a:fld>
            <a:endParaRPr lang="en-US" altLang="zh-TW" sz="1200"/>
          </a:p>
        </p:txBody>
      </p:sp>
      <p:sp>
        <p:nvSpPr>
          <p:cNvPr id="28675"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77" tIns="45588" rIns="91177" bIns="45588"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F7580580-D33C-4864-A948-B8D091ECA41D}" type="slidenum">
              <a:rPr lang="en-US" altLang="zh-TW" sz="1200"/>
              <a:pPr algn="r" eaLnBrk="1" hangingPunct="1"/>
              <a:t>23</a:t>
            </a:fld>
            <a:endParaRPr lang="en-US" altLang="zh-TW" sz="1200"/>
          </a:p>
        </p:txBody>
      </p:sp>
      <p:sp>
        <p:nvSpPr>
          <p:cNvPr id="27651"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pPr>
              <a:defRPr/>
            </a:pPr>
            <a:fld id="{EB5CCBA9-837B-4D9E-8C8F-5A47353F3939}" type="slidenum">
              <a:rPr lang="zh-HK" altLang="en-US" smtClean="0"/>
              <a:pPr>
                <a:defRPr/>
              </a:pPr>
              <a:t>24</a:t>
            </a:fld>
            <a:endParaRPr lang="zh-HK" altLang="en-US"/>
          </a:p>
        </p:txBody>
      </p:sp>
    </p:spTree>
    <p:extLst>
      <p:ext uri="{BB962C8B-B14F-4D97-AF65-F5344CB8AC3E}">
        <p14:creationId xmlns="" xmlns:p14="http://schemas.microsoft.com/office/powerpoint/2010/main" val="573797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pPr>
              <a:defRPr/>
            </a:pPr>
            <a:fld id="{EB5CCBA9-837B-4D9E-8C8F-5A47353F3939}" type="slidenum">
              <a:rPr lang="zh-HK" altLang="en-US" smtClean="0"/>
              <a:pPr>
                <a:defRPr/>
              </a:pPr>
              <a:t>25</a:t>
            </a:fld>
            <a:endParaRPr lang="zh-HK" altLang="en-US"/>
          </a:p>
        </p:txBody>
      </p:sp>
    </p:spTree>
    <p:extLst>
      <p:ext uri="{BB962C8B-B14F-4D97-AF65-F5344CB8AC3E}">
        <p14:creationId xmlns="" xmlns:p14="http://schemas.microsoft.com/office/powerpoint/2010/main" val="57379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pPr>
              <a:defRPr/>
            </a:pPr>
            <a:fld id="{EB5CCBA9-837B-4D9E-8C8F-5A47353F3939}" type="slidenum">
              <a:rPr lang="zh-HK" altLang="en-US" smtClean="0"/>
              <a:pPr>
                <a:defRPr/>
              </a:pPr>
              <a:t>3</a:t>
            </a:fld>
            <a:endParaRPr lang="zh-HK" altLang="en-US"/>
          </a:p>
        </p:txBody>
      </p:sp>
    </p:spTree>
    <p:extLst>
      <p:ext uri="{BB962C8B-B14F-4D97-AF65-F5344CB8AC3E}">
        <p14:creationId xmlns="" xmlns:p14="http://schemas.microsoft.com/office/powerpoint/2010/main" val="57379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pPr>
              <a:defRPr/>
            </a:pPr>
            <a:fld id="{EB5CCBA9-837B-4D9E-8C8F-5A47353F3939}" type="slidenum">
              <a:rPr lang="zh-HK" altLang="en-US" smtClean="0"/>
              <a:pPr>
                <a:defRPr/>
              </a:pPr>
              <a:t>4</a:t>
            </a:fld>
            <a:endParaRPr lang="zh-HK" altLang="en-US"/>
          </a:p>
        </p:txBody>
      </p:sp>
    </p:spTree>
    <p:extLst>
      <p:ext uri="{BB962C8B-B14F-4D97-AF65-F5344CB8AC3E}">
        <p14:creationId xmlns="" xmlns:p14="http://schemas.microsoft.com/office/powerpoint/2010/main" val="573797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pPr>
              <a:defRPr/>
            </a:pPr>
            <a:fld id="{EB5CCBA9-837B-4D9E-8C8F-5A47353F3939}" type="slidenum">
              <a:rPr lang="zh-HK" altLang="en-US" smtClean="0"/>
              <a:pPr>
                <a:defRPr/>
              </a:pPr>
              <a:t>5</a:t>
            </a:fld>
            <a:endParaRPr lang="zh-HK" altLang="en-US"/>
          </a:p>
        </p:txBody>
      </p:sp>
    </p:spTree>
    <p:extLst>
      <p:ext uri="{BB962C8B-B14F-4D97-AF65-F5344CB8AC3E}">
        <p14:creationId xmlns="" xmlns:p14="http://schemas.microsoft.com/office/powerpoint/2010/main" val="573797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pPr>
              <a:defRPr/>
            </a:pPr>
            <a:fld id="{EB5CCBA9-837B-4D9E-8C8F-5A47353F3939}" type="slidenum">
              <a:rPr lang="zh-HK" altLang="en-US" smtClean="0"/>
              <a:pPr>
                <a:defRPr/>
              </a:pPr>
              <a:t>6</a:t>
            </a:fld>
            <a:endParaRPr lang="zh-HK" altLang="en-US"/>
          </a:p>
        </p:txBody>
      </p:sp>
    </p:spTree>
    <p:extLst>
      <p:ext uri="{BB962C8B-B14F-4D97-AF65-F5344CB8AC3E}">
        <p14:creationId xmlns="" xmlns:p14="http://schemas.microsoft.com/office/powerpoint/2010/main" val="57379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pPr>
              <a:defRPr/>
            </a:pPr>
            <a:fld id="{EB5CCBA9-837B-4D9E-8C8F-5A47353F3939}" type="slidenum">
              <a:rPr lang="zh-HK" altLang="en-US" smtClean="0"/>
              <a:pPr>
                <a:defRPr/>
              </a:pPr>
              <a:t>7</a:t>
            </a:fld>
            <a:endParaRPr lang="zh-HK" altLang="en-US"/>
          </a:p>
        </p:txBody>
      </p:sp>
    </p:spTree>
    <p:extLst>
      <p:ext uri="{BB962C8B-B14F-4D97-AF65-F5344CB8AC3E}">
        <p14:creationId xmlns="" xmlns:p14="http://schemas.microsoft.com/office/powerpoint/2010/main" val="57379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a:p>
        </p:txBody>
      </p:sp>
      <p:sp>
        <p:nvSpPr>
          <p:cNvPr id="4" name="Slide Number Placeholder 3"/>
          <p:cNvSpPr>
            <a:spLocks noGrp="1"/>
          </p:cNvSpPr>
          <p:nvPr>
            <p:ph type="sldNum" sz="quarter" idx="10"/>
          </p:nvPr>
        </p:nvSpPr>
        <p:spPr/>
        <p:txBody>
          <a:bodyPr/>
          <a:lstStyle/>
          <a:p>
            <a:pPr>
              <a:defRPr/>
            </a:pPr>
            <a:fld id="{EB5CCBA9-837B-4D9E-8C8F-5A47353F3939}" type="slidenum">
              <a:rPr lang="zh-HK" altLang="en-US" smtClean="0"/>
              <a:pPr>
                <a:defRPr/>
              </a:pPr>
              <a:t>8</a:t>
            </a:fld>
            <a:endParaRPr lang="zh-HK" altLang="en-US"/>
          </a:p>
        </p:txBody>
      </p:sp>
    </p:spTree>
    <p:extLst>
      <p:ext uri="{BB962C8B-B14F-4D97-AF65-F5344CB8AC3E}">
        <p14:creationId xmlns="" xmlns:p14="http://schemas.microsoft.com/office/powerpoint/2010/main" val="573797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177" tIns="45588" rIns="91177" bIns="45588" anchor="b"/>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algn="r" eaLnBrk="1" hangingPunct="1"/>
            <a:fld id="{824F659B-9D7C-4525-BFD5-D4447CC23B2E}" type="slidenum">
              <a:rPr lang="en-US" altLang="zh-TW" sz="1200"/>
              <a:pPr algn="r" eaLnBrk="1" hangingPunct="1"/>
              <a:t>9</a:t>
            </a:fld>
            <a:endParaRPr lang="en-US" altLang="zh-TW" sz="1200"/>
          </a:p>
        </p:txBody>
      </p:sp>
      <p:sp>
        <p:nvSpPr>
          <p:cNvPr id="21507"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ltLang="zh-HK"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HK"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54581B17-2283-4292-B99F-4280D6029665}" type="slidenum">
              <a:rPr lang="zh-HK" altLang="en-US"/>
              <a:pPr>
                <a:defRPr/>
              </a:pPr>
              <a:t>‹#›</a:t>
            </a:fld>
            <a:endParaRPr lang="zh-HK" altLang="en-US"/>
          </a:p>
        </p:txBody>
      </p:sp>
      <p:sp>
        <p:nvSpPr>
          <p:cNvPr id="5" name="Footer Placeholder 4"/>
          <p:cNvSpPr>
            <a:spLocks noGrp="1"/>
          </p:cNvSpPr>
          <p:nvPr>
            <p:ph type="ftr" sz="quarter" idx="11"/>
          </p:nvPr>
        </p:nvSpPr>
        <p:spPr/>
        <p:txBody>
          <a:bodyPr/>
          <a:lstStyle>
            <a:lvl1pPr>
              <a:defRPr/>
            </a:lvl1pPr>
          </a:lstStyle>
          <a:p>
            <a:pPr>
              <a:defRPr/>
            </a:pPr>
            <a:endParaRPr lang="zh-HK" altLang="en-US"/>
          </a:p>
        </p:txBody>
      </p:sp>
      <p:sp>
        <p:nvSpPr>
          <p:cNvPr id="6" name="Date Placeholder 3"/>
          <p:cNvSpPr>
            <a:spLocks noGrp="1"/>
          </p:cNvSpPr>
          <p:nvPr>
            <p:ph type="dt" sz="half" idx="12"/>
          </p:nvPr>
        </p:nvSpPr>
        <p:spPr/>
        <p:txBody>
          <a:bodyPr/>
          <a:lstStyle>
            <a:lvl1pPr>
              <a:defRPr/>
            </a:lvl1pPr>
          </a:lstStyle>
          <a:p>
            <a:pPr>
              <a:defRPr/>
            </a:pPr>
            <a:fld id="{9FA47CC1-BD0F-457D-82B8-2429CAA5A26D}" type="datetime1">
              <a:rPr lang="zh-HK" altLang="en-US"/>
              <a:pPr>
                <a:defRPr/>
              </a:pPr>
              <a:t>19/10/2012</a:t>
            </a:fld>
            <a:endParaRPr lang="zh-HK" altLang="en-US"/>
          </a:p>
        </p:txBody>
      </p:sp>
    </p:spTree>
    <p:extLst>
      <p:ext uri="{BB962C8B-B14F-4D97-AF65-F5344CB8AC3E}">
        <p14:creationId xmlns="" xmlns:p14="http://schemas.microsoft.com/office/powerpoint/2010/main" val="78033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8FAA9F1-0CDD-4B31-9579-6B3CDF92FD3A}" type="slidenum">
              <a:rPr lang="zh-HK" altLang="en-US"/>
              <a:pPr>
                <a:defRPr/>
              </a:pPr>
              <a:t>‹#›</a:t>
            </a:fld>
            <a:endParaRPr lang="zh-HK" altLang="en-US"/>
          </a:p>
        </p:txBody>
      </p:sp>
      <p:sp>
        <p:nvSpPr>
          <p:cNvPr id="5" name="Footer Placeholder 4"/>
          <p:cNvSpPr>
            <a:spLocks noGrp="1"/>
          </p:cNvSpPr>
          <p:nvPr>
            <p:ph type="ftr" sz="quarter" idx="11"/>
          </p:nvPr>
        </p:nvSpPr>
        <p:spPr/>
        <p:txBody>
          <a:bodyPr/>
          <a:lstStyle>
            <a:lvl1pPr>
              <a:defRPr/>
            </a:lvl1pPr>
          </a:lstStyle>
          <a:p>
            <a:pPr>
              <a:defRPr/>
            </a:pPr>
            <a:endParaRPr lang="zh-HK" altLang="en-US"/>
          </a:p>
        </p:txBody>
      </p:sp>
      <p:sp>
        <p:nvSpPr>
          <p:cNvPr id="6" name="Date Placeholder 3"/>
          <p:cNvSpPr>
            <a:spLocks noGrp="1"/>
          </p:cNvSpPr>
          <p:nvPr>
            <p:ph type="dt" sz="half" idx="12"/>
          </p:nvPr>
        </p:nvSpPr>
        <p:spPr/>
        <p:txBody>
          <a:bodyPr/>
          <a:lstStyle>
            <a:lvl1pPr>
              <a:defRPr/>
            </a:lvl1pPr>
          </a:lstStyle>
          <a:p>
            <a:pPr>
              <a:defRPr/>
            </a:pPr>
            <a:fld id="{9EE22F56-F01B-4B89-89CA-2CC42E661CA8}" type="datetime1">
              <a:rPr lang="zh-HK" altLang="en-US"/>
              <a:pPr>
                <a:defRPr/>
              </a:pPr>
              <a:t>19/10/2012</a:t>
            </a:fld>
            <a:endParaRPr lang="zh-HK" altLang="en-US"/>
          </a:p>
        </p:txBody>
      </p:sp>
    </p:spTree>
    <p:extLst>
      <p:ext uri="{BB962C8B-B14F-4D97-AF65-F5344CB8AC3E}">
        <p14:creationId xmlns="" xmlns:p14="http://schemas.microsoft.com/office/powerpoint/2010/main" val="3538149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ltLang="zh-HK"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A9908CE-8068-4C39-A639-0AC27D686944}" type="slidenum">
              <a:rPr lang="zh-HK" altLang="en-US"/>
              <a:pPr>
                <a:defRPr/>
              </a:pPr>
              <a:t>‹#›</a:t>
            </a:fld>
            <a:endParaRPr lang="zh-HK" altLang="en-US"/>
          </a:p>
        </p:txBody>
      </p:sp>
      <p:sp>
        <p:nvSpPr>
          <p:cNvPr id="5" name="Footer Placeholder 4"/>
          <p:cNvSpPr>
            <a:spLocks noGrp="1"/>
          </p:cNvSpPr>
          <p:nvPr>
            <p:ph type="ftr" sz="quarter" idx="11"/>
          </p:nvPr>
        </p:nvSpPr>
        <p:spPr/>
        <p:txBody>
          <a:bodyPr/>
          <a:lstStyle>
            <a:lvl1pPr>
              <a:defRPr/>
            </a:lvl1pPr>
          </a:lstStyle>
          <a:p>
            <a:pPr>
              <a:defRPr/>
            </a:pPr>
            <a:endParaRPr lang="zh-HK" altLang="en-US"/>
          </a:p>
        </p:txBody>
      </p:sp>
      <p:sp>
        <p:nvSpPr>
          <p:cNvPr id="6" name="Date Placeholder 3"/>
          <p:cNvSpPr>
            <a:spLocks noGrp="1"/>
          </p:cNvSpPr>
          <p:nvPr>
            <p:ph type="dt" sz="half" idx="12"/>
          </p:nvPr>
        </p:nvSpPr>
        <p:spPr/>
        <p:txBody>
          <a:bodyPr/>
          <a:lstStyle>
            <a:lvl1pPr>
              <a:defRPr/>
            </a:lvl1pPr>
          </a:lstStyle>
          <a:p>
            <a:pPr>
              <a:defRPr/>
            </a:pPr>
            <a:fld id="{BA401E40-C822-4B8A-B27C-14462065783F}" type="datetime1">
              <a:rPr lang="zh-HK" altLang="en-US"/>
              <a:pPr>
                <a:defRPr/>
              </a:pPr>
              <a:t>19/10/2012</a:t>
            </a:fld>
            <a:endParaRPr lang="zh-HK" altLang="en-US"/>
          </a:p>
        </p:txBody>
      </p:sp>
    </p:spTree>
    <p:extLst>
      <p:ext uri="{BB962C8B-B14F-4D97-AF65-F5344CB8AC3E}">
        <p14:creationId xmlns="" xmlns:p14="http://schemas.microsoft.com/office/powerpoint/2010/main" val="112809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D29F66E-C563-4CCC-946A-7F4D3D631159}" type="slidenum">
              <a:rPr lang="zh-HK" altLang="en-US"/>
              <a:pPr>
                <a:defRPr/>
              </a:pPr>
              <a:t>‹#›</a:t>
            </a:fld>
            <a:endParaRPr lang="zh-HK" altLang="en-US"/>
          </a:p>
        </p:txBody>
      </p:sp>
      <p:sp>
        <p:nvSpPr>
          <p:cNvPr id="5" name="Footer Placeholder 4"/>
          <p:cNvSpPr>
            <a:spLocks noGrp="1"/>
          </p:cNvSpPr>
          <p:nvPr>
            <p:ph type="ftr" sz="quarter" idx="11"/>
          </p:nvPr>
        </p:nvSpPr>
        <p:spPr/>
        <p:txBody>
          <a:bodyPr/>
          <a:lstStyle>
            <a:lvl1pPr>
              <a:defRPr/>
            </a:lvl1pPr>
          </a:lstStyle>
          <a:p>
            <a:pPr>
              <a:defRPr/>
            </a:pPr>
            <a:endParaRPr lang="zh-HK" altLang="en-US"/>
          </a:p>
        </p:txBody>
      </p:sp>
      <p:sp>
        <p:nvSpPr>
          <p:cNvPr id="6" name="Date Placeholder 3"/>
          <p:cNvSpPr>
            <a:spLocks noGrp="1"/>
          </p:cNvSpPr>
          <p:nvPr>
            <p:ph type="dt" sz="half" idx="12"/>
          </p:nvPr>
        </p:nvSpPr>
        <p:spPr/>
        <p:txBody>
          <a:bodyPr/>
          <a:lstStyle>
            <a:lvl1pPr>
              <a:defRPr/>
            </a:lvl1pPr>
          </a:lstStyle>
          <a:p>
            <a:pPr>
              <a:defRPr/>
            </a:pPr>
            <a:fld id="{4DE4FD84-6DD0-4E68-BC21-269258484235}" type="datetime1">
              <a:rPr lang="zh-HK" altLang="en-US"/>
              <a:pPr>
                <a:defRPr/>
              </a:pPr>
              <a:t>19/10/2012</a:t>
            </a:fld>
            <a:endParaRPr lang="zh-HK" altLang="en-US"/>
          </a:p>
        </p:txBody>
      </p:sp>
    </p:spTree>
    <p:extLst>
      <p:ext uri="{BB962C8B-B14F-4D97-AF65-F5344CB8AC3E}">
        <p14:creationId xmlns="" xmlns:p14="http://schemas.microsoft.com/office/powerpoint/2010/main" val="129075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ltLang="zh-HK"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60CC78A4-3482-41F8-861A-A5B0460D46B1}" type="slidenum">
              <a:rPr lang="zh-HK" altLang="en-US"/>
              <a:pPr>
                <a:defRPr/>
              </a:pPr>
              <a:t>‹#›</a:t>
            </a:fld>
            <a:endParaRPr lang="zh-HK" altLang="en-US"/>
          </a:p>
        </p:txBody>
      </p:sp>
      <p:sp>
        <p:nvSpPr>
          <p:cNvPr id="5" name="Footer Placeholder 4"/>
          <p:cNvSpPr>
            <a:spLocks noGrp="1"/>
          </p:cNvSpPr>
          <p:nvPr>
            <p:ph type="ftr" sz="quarter" idx="11"/>
          </p:nvPr>
        </p:nvSpPr>
        <p:spPr/>
        <p:txBody>
          <a:bodyPr/>
          <a:lstStyle>
            <a:lvl1pPr>
              <a:defRPr/>
            </a:lvl1pPr>
          </a:lstStyle>
          <a:p>
            <a:pPr>
              <a:defRPr/>
            </a:pPr>
            <a:endParaRPr lang="zh-HK" altLang="en-US"/>
          </a:p>
        </p:txBody>
      </p:sp>
      <p:sp>
        <p:nvSpPr>
          <p:cNvPr id="6" name="Date Placeholder 3"/>
          <p:cNvSpPr>
            <a:spLocks noGrp="1"/>
          </p:cNvSpPr>
          <p:nvPr>
            <p:ph type="dt" sz="half" idx="12"/>
          </p:nvPr>
        </p:nvSpPr>
        <p:spPr/>
        <p:txBody>
          <a:bodyPr/>
          <a:lstStyle>
            <a:lvl1pPr>
              <a:defRPr/>
            </a:lvl1pPr>
          </a:lstStyle>
          <a:p>
            <a:pPr>
              <a:defRPr/>
            </a:pPr>
            <a:fld id="{F1C41BDB-2BF0-4E9F-9746-AB164A20E526}" type="datetime1">
              <a:rPr lang="zh-HK" altLang="en-US"/>
              <a:pPr>
                <a:defRPr/>
              </a:pPr>
              <a:t>19/10/2012</a:t>
            </a:fld>
            <a:endParaRPr lang="zh-HK" altLang="en-US"/>
          </a:p>
        </p:txBody>
      </p:sp>
    </p:spTree>
    <p:extLst>
      <p:ext uri="{BB962C8B-B14F-4D97-AF65-F5344CB8AC3E}">
        <p14:creationId xmlns="" xmlns:p14="http://schemas.microsoft.com/office/powerpoint/2010/main" val="92773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B43D1D75-AE9F-455A-82C0-AD1C867C1F79}" type="slidenum">
              <a:rPr lang="zh-HK" altLang="en-US"/>
              <a:pPr>
                <a:defRPr/>
              </a:pPr>
              <a:t>‹#›</a:t>
            </a:fld>
            <a:endParaRPr lang="zh-HK" altLang="en-US"/>
          </a:p>
        </p:txBody>
      </p:sp>
      <p:sp>
        <p:nvSpPr>
          <p:cNvPr id="6" name="Footer Placeholder 4"/>
          <p:cNvSpPr>
            <a:spLocks noGrp="1"/>
          </p:cNvSpPr>
          <p:nvPr>
            <p:ph type="ftr" sz="quarter" idx="11"/>
          </p:nvPr>
        </p:nvSpPr>
        <p:spPr/>
        <p:txBody>
          <a:bodyPr/>
          <a:lstStyle>
            <a:lvl1pPr>
              <a:defRPr/>
            </a:lvl1pPr>
          </a:lstStyle>
          <a:p>
            <a:pPr>
              <a:defRPr/>
            </a:pPr>
            <a:endParaRPr lang="zh-HK" altLang="en-US"/>
          </a:p>
        </p:txBody>
      </p:sp>
      <p:sp>
        <p:nvSpPr>
          <p:cNvPr id="7" name="Date Placeholder 3"/>
          <p:cNvSpPr>
            <a:spLocks noGrp="1"/>
          </p:cNvSpPr>
          <p:nvPr>
            <p:ph type="dt" sz="half" idx="12"/>
          </p:nvPr>
        </p:nvSpPr>
        <p:spPr/>
        <p:txBody>
          <a:bodyPr/>
          <a:lstStyle>
            <a:lvl1pPr>
              <a:defRPr/>
            </a:lvl1pPr>
          </a:lstStyle>
          <a:p>
            <a:pPr>
              <a:defRPr/>
            </a:pPr>
            <a:fld id="{F942DAE9-D85D-4A82-95B1-9807964C9C33}" type="datetime1">
              <a:rPr lang="zh-HK" altLang="en-US"/>
              <a:pPr>
                <a:defRPr/>
              </a:pPr>
              <a:t>19/10/2012</a:t>
            </a:fld>
            <a:endParaRPr lang="zh-HK" altLang="en-US"/>
          </a:p>
        </p:txBody>
      </p:sp>
    </p:spTree>
    <p:extLst>
      <p:ext uri="{BB962C8B-B14F-4D97-AF65-F5344CB8AC3E}">
        <p14:creationId xmlns="" xmlns:p14="http://schemas.microsoft.com/office/powerpoint/2010/main" val="3272396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FED46FF4-0942-42B8-A1ED-1C5421365958}" type="slidenum">
              <a:rPr lang="zh-HK" altLang="en-US"/>
              <a:pPr>
                <a:defRPr/>
              </a:pPr>
              <a:t>‹#›</a:t>
            </a:fld>
            <a:endParaRPr lang="zh-HK" altLang="en-US"/>
          </a:p>
        </p:txBody>
      </p:sp>
      <p:sp>
        <p:nvSpPr>
          <p:cNvPr id="8" name="Footer Placeholder 4"/>
          <p:cNvSpPr>
            <a:spLocks noGrp="1"/>
          </p:cNvSpPr>
          <p:nvPr>
            <p:ph type="ftr" sz="quarter" idx="11"/>
          </p:nvPr>
        </p:nvSpPr>
        <p:spPr/>
        <p:txBody>
          <a:bodyPr/>
          <a:lstStyle>
            <a:lvl1pPr>
              <a:defRPr/>
            </a:lvl1pPr>
          </a:lstStyle>
          <a:p>
            <a:pPr>
              <a:defRPr/>
            </a:pPr>
            <a:endParaRPr lang="zh-HK" altLang="en-US"/>
          </a:p>
        </p:txBody>
      </p:sp>
      <p:sp>
        <p:nvSpPr>
          <p:cNvPr id="9" name="Date Placeholder 3"/>
          <p:cNvSpPr>
            <a:spLocks noGrp="1"/>
          </p:cNvSpPr>
          <p:nvPr>
            <p:ph type="dt" sz="half" idx="12"/>
          </p:nvPr>
        </p:nvSpPr>
        <p:spPr/>
        <p:txBody>
          <a:bodyPr/>
          <a:lstStyle>
            <a:lvl1pPr>
              <a:defRPr/>
            </a:lvl1pPr>
          </a:lstStyle>
          <a:p>
            <a:pPr>
              <a:defRPr/>
            </a:pPr>
            <a:fld id="{69F137C8-3945-4940-9733-E271C6A7BF53}" type="datetime1">
              <a:rPr lang="zh-HK" altLang="en-US"/>
              <a:pPr>
                <a:defRPr/>
              </a:pPr>
              <a:t>19/10/2012</a:t>
            </a:fld>
            <a:endParaRPr lang="zh-HK" altLang="en-US"/>
          </a:p>
        </p:txBody>
      </p:sp>
    </p:spTree>
    <p:extLst>
      <p:ext uri="{BB962C8B-B14F-4D97-AF65-F5344CB8AC3E}">
        <p14:creationId xmlns="" xmlns:p14="http://schemas.microsoft.com/office/powerpoint/2010/main" val="389321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1A052DB9-9CCC-47AC-AEF1-FB458E498660}" type="slidenum">
              <a:rPr lang="zh-HK" altLang="en-US"/>
              <a:pPr>
                <a:defRPr/>
              </a:pPr>
              <a:t>‹#›</a:t>
            </a:fld>
            <a:endParaRPr lang="zh-HK" altLang="en-US"/>
          </a:p>
        </p:txBody>
      </p:sp>
      <p:sp>
        <p:nvSpPr>
          <p:cNvPr id="4" name="Footer Placeholder 4"/>
          <p:cNvSpPr>
            <a:spLocks noGrp="1"/>
          </p:cNvSpPr>
          <p:nvPr>
            <p:ph type="ftr" sz="quarter" idx="11"/>
          </p:nvPr>
        </p:nvSpPr>
        <p:spPr/>
        <p:txBody>
          <a:bodyPr/>
          <a:lstStyle>
            <a:lvl1pPr>
              <a:defRPr/>
            </a:lvl1pPr>
          </a:lstStyle>
          <a:p>
            <a:pPr>
              <a:defRPr/>
            </a:pPr>
            <a:endParaRPr lang="zh-HK" altLang="en-US"/>
          </a:p>
        </p:txBody>
      </p:sp>
      <p:sp>
        <p:nvSpPr>
          <p:cNvPr id="5" name="Date Placeholder 3"/>
          <p:cNvSpPr>
            <a:spLocks noGrp="1"/>
          </p:cNvSpPr>
          <p:nvPr>
            <p:ph type="dt" sz="half" idx="12"/>
          </p:nvPr>
        </p:nvSpPr>
        <p:spPr/>
        <p:txBody>
          <a:bodyPr/>
          <a:lstStyle>
            <a:lvl1pPr>
              <a:defRPr/>
            </a:lvl1pPr>
          </a:lstStyle>
          <a:p>
            <a:pPr>
              <a:defRPr/>
            </a:pPr>
            <a:fld id="{B56A9036-E01C-4CF7-A32D-B1E3A2C7E7DA}" type="datetime1">
              <a:rPr lang="zh-HK" altLang="en-US"/>
              <a:pPr>
                <a:defRPr/>
              </a:pPr>
              <a:t>19/10/2012</a:t>
            </a:fld>
            <a:endParaRPr lang="zh-HK" altLang="en-US"/>
          </a:p>
        </p:txBody>
      </p:sp>
    </p:spTree>
    <p:extLst>
      <p:ext uri="{BB962C8B-B14F-4D97-AF65-F5344CB8AC3E}">
        <p14:creationId xmlns="" xmlns:p14="http://schemas.microsoft.com/office/powerpoint/2010/main" val="44575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5EC5507D-F6C0-4DAE-8820-5DF9695339BB}" type="slidenum">
              <a:rPr lang="zh-HK" altLang="en-US"/>
              <a:pPr>
                <a:defRPr/>
              </a:pPr>
              <a:t>‹#›</a:t>
            </a:fld>
            <a:endParaRPr lang="zh-HK" altLang="en-US"/>
          </a:p>
        </p:txBody>
      </p:sp>
      <p:sp>
        <p:nvSpPr>
          <p:cNvPr id="3" name="Footer Placeholder 4"/>
          <p:cNvSpPr>
            <a:spLocks noGrp="1"/>
          </p:cNvSpPr>
          <p:nvPr>
            <p:ph type="ftr" sz="quarter" idx="11"/>
          </p:nvPr>
        </p:nvSpPr>
        <p:spPr/>
        <p:txBody>
          <a:bodyPr/>
          <a:lstStyle>
            <a:lvl1pPr>
              <a:defRPr/>
            </a:lvl1pPr>
          </a:lstStyle>
          <a:p>
            <a:pPr>
              <a:defRPr/>
            </a:pPr>
            <a:endParaRPr lang="zh-HK" altLang="en-US"/>
          </a:p>
        </p:txBody>
      </p:sp>
      <p:sp>
        <p:nvSpPr>
          <p:cNvPr id="4" name="Date Placeholder 3"/>
          <p:cNvSpPr>
            <a:spLocks noGrp="1"/>
          </p:cNvSpPr>
          <p:nvPr>
            <p:ph type="dt" sz="half" idx="12"/>
          </p:nvPr>
        </p:nvSpPr>
        <p:spPr/>
        <p:txBody>
          <a:bodyPr/>
          <a:lstStyle>
            <a:lvl1pPr>
              <a:defRPr/>
            </a:lvl1pPr>
          </a:lstStyle>
          <a:p>
            <a:pPr>
              <a:defRPr/>
            </a:pPr>
            <a:fld id="{381FA918-F99E-4C47-A75F-8494A4FC7AEC}" type="datetime1">
              <a:rPr lang="zh-HK" altLang="en-US"/>
              <a:pPr>
                <a:defRPr/>
              </a:pPr>
              <a:t>19/10/2012</a:t>
            </a:fld>
            <a:endParaRPr lang="zh-HK" altLang="en-US"/>
          </a:p>
        </p:txBody>
      </p:sp>
    </p:spTree>
    <p:extLst>
      <p:ext uri="{BB962C8B-B14F-4D97-AF65-F5344CB8AC3E}">
        <p14:creationId xmlns="" xmlns:p14="http://schemas.microsoft.com/office/powerpoint/2010/main" val="389074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ltLang="zh-HK"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12010DF8-D3A6-419F-A694-D6B406FBE7D5}" type="slidenum">
              <a:rPr lang="zh-HK" altLang="en-US"/>
              <a:pPr>
                <a:defRPr/>
              </a:pPr>
              <a:t>‹#›</a:t>
            </a:fld>
            <a:endParaRPr lang="zh-HK" altLang="en-US"/>
          </a:p>
        </p:txBody>
      </p:sp>
      <p:sp>
        <p:nvSpPr>
          <p:cNvPr id="6" name="Footer Placeholder 4"/>
          <p:cNvSpPr>
            <a:spLocks noGrp="1"/>
          </p:cNvSpPr>
          <p:nvPr>
            <p:ph type="ftr" sz="quarter" idx="15"/>
          </p:nvPr>
        </p:nvSpPr>
        <p:spPr/>
        <p:txBody>
          <a:bodyPr/>
          <a:lstStyle>
            <a:lvl1pPr>
              <a:defRPr/>
            </a:lvl1pPr>
          </a:lstStyle>
          <a:p>
            <a:pPr>
              <a:defRPr/>
            </a:pPr>
            <a:endParaRPr lang="zh-HK" altLang="en-US"/>
          </a:p>
        </p:txBody>
      </p:sp>
      <p:sp>
        <p:nvSpPr>
          <p:cNvPr id="7" name="Date Placeholder 3"/>
          <p:cNvSpPr>
            <a:spLocks noGrp="1"/>
          </p:cNvSpPr>
          <p:nvPr>
            <p:ph type="dt" sz="half" idx="16"/>
          </p:nvPr>
        </p:nvSpPr>
        <p:spPr/>
        <p:txBody>
          <a:bodyPr/>
          <a:lstStyle>
            <a:lvl1pPr>
              <a:defRPr/>
            </a:lvl1pPr>
          </a:lstStyle>
          <a:p>
            <a:pPr>
              <a:defRPr/>
            </a:pPr>
            <a:fld id="{991D110B-D5A4-4FAE-807F-8B6860504E5B}" type="datetime1">
              <a:rPr lang="zh-HK" altLang="en-US"/>
              <a:pPr>
                <a:defRPr/>
              </a:pPr>
              <a:t>19/10/2012</a:t>
            </a:fld>
            <a:endParaRPr lang="zh-HK" altLang="en-US"/>
          </a:p>
        </p:txBody>
      </p:sp>
    </p:spTree>
    <p:extLst>
      <p:ext uri="{BB962C8B-B14F-4D97-AF65-F5344CB8AC3E}">
        <p14:creationId xmlns="" xmlns:p14="http://schemas.microsoft.com/office/powerpoint/2010/main" val="17823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ltLang="zh-HK"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HK"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6172BA1A-6510-46EE-AC48-37675648FA27}" type="slidenum">
              <a:rPr lang="zh-HK" altLang="en-US"/>
              <a:pPr>
                <a:defRPr/>
              </a:pPr>
              <a:t>‹#›</a:t>
            </a:fld>
            <a:endParaRPr lang="zh-HK" altLang="en-US"/>
          </a:p>
        </p:txBody>
      </p:sp>
      <p:sp>
        <p:nvSpPr>
          <p:cNvPr id="6" name="Footer Placeholder 4"/>
          <p:cNvSpPr>
            <a:spLocks noGrp="1"/>
          </p:cNvSpPr>
          <p:nvPr>
            <p:ph type="ftr" sz="quarter" idx="11"/>
          </p:nvPr>
        </p:nvSpPr>
        <p:spPr/>
        <p:txBody>
          <a:bodyPr/>
          <a:lstStyle>
            <a:lvl1pPr>
              <a:defRPr/>
            </a:lvl1pPr>
          </a:lstStyle>
          <a:p>
            <a:pPr>
              <a:defRPr/>
            </a:pPr>
            <a:endParaRPr lang="zh-HK" altLang="en-US"/>
          </a:p>
        </p:txBody>
      </p:sp>
      <p:sp>
        <p:nvSpPr>
          <p:cNvPr id="7" name="Date Placeholder 3"/>
          <p:cNvSpPr>
            <a:spLocks noGrp="1"/>
          </p:cNvSpPr>
          <p:nvPr>
            <p:ph type="dt" sz="half" idx="12"/>
          </p:nvPr>
        </p:nvSpPr>
        <p:spPr/>
        <p:txBody>
          <a:bodyPr/>
          <a:lstStyle>
            <a:lvl1pPr>
              <a:defRPr/>
            </a:lvl1pPr>
          </a:lstStyle>
          <a:p>
            <a:pPr>
              <a:defRPr/>
            </a:pPr>
            <a:fld id="{BEDEBFEE-D115-431F-964D-6C7BF63D43EB}" type="datetime1">
              <a:rPr lang="zh-HK" altLang="en-US"/>
              <a:pPr>
                <a:defRPr/>
              </a:pPr>
              <a:t>19/10/2012</a:t>
            </a:fld>
            <a:endParaRPr lang="zh-HK" altLang="en-US"/>
          </a:p>
        </p:txBody>
      </p:sp>
    </p:spTree>
    <p:extLst>
      <p:ext uri="{BB962C8B-B14F-4D97-AF65-F5344CB8AC3E}">
        <p14:creationId xmlns="" xmlns:p14="http://schemas.microsoft.com/office/powerpoint/2010/main" val="135698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ltLang="zh-HK"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en-US" altLang="zh-TW"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kumimoji="0" sz="1800">
                <a:solidFill>
                  <a:srgbClr val="FFFFFF"/>
                </a:solidFill>
                <a:latin typeface="+mn-lt"/>
                <a:ea typeface="+mn-ea"/>
              </a:defRPr>
            </a:lvl1pPr>
          </a:lstStyle>
          <a:p>
            <a:pPr>
              <a:defRPr/>
            </a:pPr>
            <a:fld id="{A95C3B43-4B5F-4449-858E-178B6B370E32}" type="slidenum">
              <a:rPr lang="zh-HK" altLang="en-US"/>
              <a:pPr>
                <a:defRPr/>
              </a:pPr>
              <a:t>‹#›</a:t>
            </a:fld>
            <a:endParaRPr lang="zh-HK" alt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bg2"/>
                </a:solidFill>
                <a:latin typeface="+mn-lt"/>
                <a:ea typeface="+mn-ea"/>
              </a:defRPr>
            </a:lvl1pPr>
          </a:lstStyle>
          <a:p>
            <a:pPr>
              <a:defRPr/>
            </a:pPr>
            <a:endParaRPr lang="zh-HK" alt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bg2"/>
                </a:solidFill>
                <a:latin typeface="+mn-lt"/>
                <a:ea typeface="+mn-ea"/>
              </a:defRPr>
            </a:lvl1pPr>
          </a:lstStyle>
          <a:p>
            <a:pPr>
              <a:defRPr/>
            </a:pPr>
            <a:fld id="{0264C7AB-B5E7-457B-9FD2-576299FE3A84}" type="datetime1">
              <a:rPr lang="zh-HK" altLang="en-US"/>
              <a:pPr>
                <a:defRPr/>
              </a:pPr>
              <a:t>19/10/2012</a:t>
            </a:fld>
            <a:endParaRPr lang="zh-HK"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ea typeface="新細明體" charset="-120"/>
        </a:defRPr>
      </a:lvl2pPr>
      <a:lvl3pPr algn="l" rtl="0" eaLnBrk="0" fontAlgn="base" hangingPunct="0">
        <a:spcBef>
          <a:spcPct val="0"/>
        </a:spcBef>
        <a:spcAft>
          <a:spcPct val="0"/>
        </a:spcAft>
        <a:defRPr sz="4600">
          <a:solidFill>
            <a:schemeClr val="tx2"/>
          </a:solidFill>
          <a:latin typeface="Cambria" pitchFamily="18" charset="0"/>
          <a:ea typeface="新細明體" charset="-120"/>
        </a:defRPr>
      </a:lvl3pPr>
      <a:lvl4pPr algn="l" rtl="0" eaLnBrk="0" fontAlgn="base" hangingPunct="0">
        <a:spcBef>
          <a:spcPct val="0"/>
        </a:spcBef>
        <a:spcAft>
          <a:spcPct val="0"/>
        </a:spcAft>
        <a:defRPr sz="4600">
          <a:solidFill>
            <a:schemeClr val="tx2"/>
          </a:solidFill>
          <a:latin typeface="Cambria" pitchFamily="18" charset="0"/>
          <a:ea typeface="新細明體" charset="-120"/>
        </a:defRPr>
      </a:lvl4pPr>
      <a:lvl5pPr algn="l" rtl="0" eaLnBrk="0" fontAlgn="base" hangingPunct="0">
        <a:spcBef>
          <a:spcPct val="0"/>
        </a:spcBef>
        <a:spcAft>
          <a:spcPct val="0"/>
        </a:spcAft>
        <a:defRPr sz="4600">
          <a:solidFill>
            <a:schemeClr val="tx2"/>
          </a:solidFill>
          <a:latin typeface="Cambria" pitchFamily="18" charset="0"/>
          <a:ea typeface="新細明體" charset="-120"/>
        </a:defRPr>
      </a:lvl5pPr>
      <a:lvl6pPr marL="457200" algn="l" rtl="0" fontAlgn="base">
        <a:spcBef>
          <a:spcPct val="0"/>
        </a:spcBef>
        <a:spcAft>
          <a:spcPct val="0"/>
        </a:spcAft>
        <a:defRPr sz="4600">
          <a:solidFill>
            <a:schemeClr val="tx2"/>
          </a:solidFill>
          <a:latin typeface="Cambria" pitchFamily="18" charset="0"/>
          <a:ea typeface="新細明體" charset="-120"/>
        </a:defRPr>
      </a:lvl6pPr>
      <a:lvl7pPr marL="914400" algn="l" rtl="0" fontAlgn="base">
        <a:spcBef>
          <a:spcPct val="0"/>
        </a:spcBef>
        <a:spcAft>
          <a:spcPct val="0"/>
        </a:spcAft>
        <a:defRPr sz="4600">
          <a:solidFill>
            <a:schemeClr val="tx2"/>
          </a:solidFill>
          <a:latin typeface="Cambria" pitchFamily="18" charset="0"/>
          <a:ea typeface="新細明體" charset="-120"/>
        </a:defRPr>
      </a:lvl7pPr>
      <a:lvl8pPr marL="1371600" algn="l" rtl="0" fontAlgn="base">
        <a:spcBef>
          <a:spcPct val="0"/>
        </a:spcBef>
        <a:spcAft>
          <a:spcPct val="0"/>
        </a:spcAft>
        <a:defRPr sz="4600">
          <a:solidFill>
            <a:schemeClr val="tx2"/>
          </a:solidFill>
          <a:latin typeface="Cambria" pitchFamily="18" charset="0"/>
          <a:ea typeface="新細明體" charset="-120"/>
        </a:defRPr>
      </a:lvl8pPr>
      <a:lvl9pPr marL="1828800" algn="l" rtl="0" fontAlgn="base">
        <a:spcBef>
          <a:spcPct val="0"/>
        </a:spcBef>
        <a:spcAft>
          <a:spcPct val="0"/>
        </a:spcAft>
        <a:defRPr sz="4600">
          <a:solidFill>
            <a:schemeClr val="tx2"/>
          </a:solidFill>
          <a:latin typeface="Cambria" pitchFamily="18" charset="0"/>
          <a:ea typeface="新細明體" charset="-12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0BD0D9"/>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10CF9B"/>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7CCA62"/>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539552" y="692696"/>
            <a:ext cx="7488832" cy="3240360"/>
          </a:xfrm>
        </p:spPr>
        <p:txBody>
          <a:bodyPr/>
          <a:lstStyle/>
          <a:p>
            <a:pPr eaLnBrk="1" hangingPunct="1">
              <a:defRPr/>
            </a:pPr>
            <a:r>
              <a:rPr lang="en-US" altLang="zh-TW" sz="2800" b="1" dirty="0">
                <a:solidFill>
                  <a:schemeClr val="tx1"/>
                </a:solidFill>
                <a:latin typeface="Times New Roman" pitchFamily="18" charset="0"/>
                <a:cs typeface="Times New Roman" pitchFamily="18" charset="0"/>
              </a:rPr>
              <a:t>Conference on Trust-Building and </a:t>
            </a:r>
            <a:r>
              <a:rPr lang="en-US" altLang="zh-TW" sz="2800" b="1" dirty="0" smtClean="0">
                <a:solidFill>
                  <a:schemeClr val="tx1"/>
                </a:solidFill>
                <a:latin typeface="Times New Roman" pitchFamily="18" charset="0"/>
                <a:cs typeface="Times New Roman" pitchFamily="18" charset="0"/>
              </a:rPr>
              <a:t>Governance</a:t>
            </a:r>
            <a:br>
              <a:rPr lang="en-US" altLang="zh-TW" sz="2800" b="1" dirty="0" smtClean="0">
                <a:solidFill>
                  <a:schemeClr val="tx1"/>
                </a:solidFill>
                <a:latin typeface="Times New Roman" pitchFamily="18" charset="0"/>
                <a:cs typeface="Times New Roman" pitchFamily="18" charset="0"/>
              </a:rPr>
            </a:br>
            <a:r>
              <a:rPr lang="en-US" altLang="zh-TW" sz="2800" b="1" dirty="0" smtClean="0">
                <a:solidFill>
                  <a:schemeClr val="tx1"/>
                </a:solidFill>
                <a:latin typeface="Times New Roman" pitchFamily="18" charset="0"/>
                <a:cs typeface="Times New Roman" pitchFamily="18" charset="0"/>
              </a:rPr>
              <a:t>in </a:t>
            </a:r>
            <a:r>
              <a:rPr lang="en-US" altLang="zh-TW" sz="2800" b="1" dirty="0">
                <a:solidFill>
                  <a:schemeClr val="tx1"/>
                </a:solidFill>
                <a:latin typeface="Times New Roman" pitchFamily="18" charset="0"/>
                <a:cs typeface="Times New Roman" pitchFamily="18" charset="0"/>
              </a:rPr>
              <a:t>Hong Kong and </a:t>
            </a:r>
            <a:r>
              <a:rPr lang="en-US" altLang="zh-TW" sz="2800" b="1" dirty="0" smtClean="0">
                <a:solidFill>
                  <a:schemeClr val="tx1"/>
                </a:solidFill>
                <a:latin typeface="Times New Roman" pitchFamily="18" charset="0"/>
                <a:cs typeface="Times New Roman" pitchFamily="18" charset="0"/>
              </a:rPr>
              <a:t>Macao</a:t>
            </a:r>
            <a:r>
              <a:rPr lang="en-US" altLang="zh-TW" sz="2400" b="1" dirty="0" smtClean="0">
                <a:solidFill>
                  <a:schemeClr val="tx1"/>
                </a:solidFill>
                <a:latin typeface="Times New Roman" pitchFamily="18" charset="0"/>
                <a:cs typeface="Times New Roman" pitchFamily="18" charset="0"/>
              </a:rPr>
              <a:t/>
            </a:r>
            <a:br>
              <a:rPr lang="en-US" altLang="zh-TW" sz="2400" b="1" dirty="0" smtClean="0">
                <a:solidFill>
                  <a:schemeClr val="tx1"/>
                </a:solidFill>
                <a:latin typeface="Times New Roman" pitchFamily="18" charset="0"/>
                <a:cs typeface="Times New Roman" pitchFamily="18" charset="0"/>
              </a:rPr>
            </a:br>
            <a:r>
              <a:rPr lang="en-US" altLang="zh-TW" sz="2400" b="1" dirty="0" smtClean="0">
                <a:solidFill>
                  <a:schemeClr val="tx1"/>
                </a:solidFill>
                <a:latin typeface="Times New Roman" pitchFamily="18" charset="0"/>
                <a:cs typeface="Times New Roman" pitchFamily="18" charset="0"/>
              </a:rPr>
              <a:t/>
            </a:r>
            <a:br>
              <a:rPr lang="en-US" altLang="zh-TW" sz="2400" b="1" dirty="0" smtClean="0">
                <a:solidFill>
                  <a:schemeClr val="tx1"/>
                </a:solidFill>
                <a:latin typeface="Times New Roman" pitchFamily="18" charset="0"/>
                <a:cs typeface="Times New Roman" pitchFamily="18" charset="0"/>
              </a:rPr>
            </a:br>
            <a:r>
              <a:rPr lang="en-US" altLang="zh-TW" sz="2400" b="1" dirty="0" smtClean="0">
                <a:solidFill>
                  <a:schemeClr val="tx1"/>
                </a:solidFill>
                <a:latin typeface="Times New Roman" pitchFamily="18" charset="0"/>
                <a:cs typeface="Times New Roman" pitchFamily="18" charset="0"/>
              </a:rPr>
              <a:t>The Hong Kong Institute of Education</a:t>
            </a:r>
            <a:br>
              <a:rPr lang="en-US" altLang="zh-TW" sz="2400" b="1" dirty="0" smtClean="0">
                <a:solidFill>
                  <a:schemeClr val="tx1"/>
                </a:solidFill>
                <a:latin typeface="Times New Roman" pitchFamily="18" charset="0"/>
                <a:cs typeface="Times New Roman" pitchFamily="18" charset="0"/>
              </a:rPr>
            </a:br>
            <a:r>
              <a:rPr lang="en-US" altLang="zh-TW" sz="2400" b="1" dirty="0" smtClean="0">
                <a:solidFill>
                  <a:schemeClr val="tx1"/>
                </a:solidFill>
                <a:latin typeface="Times New Roman" pitchFamily="18" charset="0"/>
                <a:cs typeface="Times New Roman" pitchFamily="18" charset="0"/>
              </a:rPr>
              <a:t>19-20 </a:t>
            </a:r>
            <a:r>
              <a:rPr lang="en-US" altLang="zh-TW" sz="2400" b="1" dirty="0" smtClean="0">
                <a:solidFill>
                  <a:schemeClr val="tx1"/>
                </a:solidFill>
                <a:latin typeface="Times New Roman" pitchFamily="18" charset="0"/>
                <a:cs typeface="Times New Roman" pitchFamily="18" charset="0"/>
              </a:rPr>
              <a:t>October </a:t>
            </a:r>
            <a:r>
              <a:rPr lang="en-US" altLang="zh-TW" sz="2400" b="1" dirty="0" smtClean="0">
                <a:solidFill>
                  <a:schemeClr val="tx1"/>
                </a:solidFill>
                <a:latin typeface="Times New Roman" pitchFamily="18" charset="0"/>
                <a:cs typeface="Times New Roman" pitchFamily="18" charset="0"/>
              </a:rPr>
              <a:t>2012</a:t>
            </a:r>
            <a:br>
              <a:rPr lang="en-US" altLang="zh-TW" sz="2400" b="1" dirty="0" smtClean="0">
                <a:solidFill>
                  <a:schemeClr val="tx1"/>
                </a:solidFill>
                <a:latin typeface="Times New Roman" pitchFamily="18" charset="0"/>
                <a:cs typeface="Times New Roman" pitchFamily="18" charset="0"/>
              </a:rPr>
            </a:br>
            <a:r>
              <a:rPr lang="en-US" altLang="zh-TW" sz="2400" b="1" dirty="0" smtClean="0">
                <a:solidFill>
                  <a:schemeClr val="tx1"/>
                </a:solidFill>
                <a:latin typeface="Times New Roman" pitchFamily="18" charset="0"/>
                <a:cs typeface="Times New Roman" pitchFamily="18" charset="0"/>
              </a:rPr>
              <a:t/>
            </a:r>
            <a:br>
              <a:rPr lang="en-US" altLang="zh-TW" sz="2400" b="1" dirty="0" smtClean="0">
                <a:solidFill>
                  <a:schemeClr val="tx1"/>
                </a:solidFill>
                <a:latin typeface="Times New Roman" pitchFamily="18" charset="0"/>
                <a:cs typeface="Times New Roman" pitchFamily="18" charset="0"/>
              </a:rPr>
            </a:br>
            <a:r>
              <a:rPr lang="en-US" altLang="zh-TW" sz="2400" b="1" dirty="0" smtClean="0">
                <a:solidFill>
                  <a:schemeClr val="tx1"/>
                </a:solidFill>
                <a:latin typeface="Times New Roman" pitchFamily="18" charset="0"/>
                <a:cs typeface="Times New Roman" pitchFamily="18" charset="0"/>
              </a:rPr>
              <a:t/>
            </a:r>
            <a:br>
              <a:rPr lang="en-US" altLang="zh-TW" sz="2400" b="1" dirty="0" smtClean="0">
                <a:solidFill>
                  <a:schemeClr val="tx1"/>
                </a:solidFill>
                <a:latin typeface="Times New Roman" pitchFamily="18" charset="0"/>
                <a:cs typeface="Times New Roman" pitchFamily="18" charset="0"/>
              </a:rPr>
            </a:br>
            <a:r>
              <a:rPr lang="en-US" altLang="zh-TW" sz="3600" b="1" dirty="0" smtClean="0">
                <a:solidFill>
                  <a:srgbClr val="0000FF"/>
                </a:solidFill>
                <a:latin typeface="Times New Roman" pitchFamily="18" charset="0"/>
                <a:cs typeface="Times New Roman" pitchFamily="18" charset="0"/>
              </a:rPr>
              <a:t>Public </a:t>
            </a:r>
            <a:r>
              <a:rPr lang="en-US" altLang="zh-TW" sz="3600" b="1" dirty="0" smtClean="0">
                <a:solidFill>
                  <a:srgbClr val="0000FF"/>
                </a:solidFill>
                <a:latin typeface="Times New Roman" pitchFamily="18" charset="0"/>
                <a:cs typeface="Times New Roman" pitchFamily="18" charset="0"/>
              </a:rPr>
              <a:t>Trust and Public Sentiment</a:t>
            </a:r>
          </a:p>
        </p:txBody>
      </p:sp>
      <p:sp>
        <p:nvSpPr>
          <p:cNvPr id="3075" name="Rectangle 5"/>
          <p:cNvSpPr>
            <a:spLocks noGrp="1" noChangeArrowheads="1"/>
          </p:cNvSpPr>
          <p:nvPr>
            <p:ph type="subTitle" idx="1"/>
          </p:nvPr>
        </p:nvSpPr>
        <p:spPr>
          <a:xfrm>
            <a:off x="755576" y="4797152"/>
            <a:ext cx="7173913" cy="1368425"/>
          </a:xfrm>
        </p:spPr>
        <p:txBody>
          <a:bodyPr/>
          <a:lstStyle/>
          <a:p>
            <a:pPr algn="r" eaLnBrk="1" hangingPunct="1">
              <a:defRPr/>
            </a:pPr>
            <a:r>
              <a:rPr lang="en-US" altLang="zh-TW" sz="2400" b="1" dirty="0" smtClean="0">
                <a:solidFill>
                  <a:schemeClr val="tx1"/>
                </a:solidFill>
                <a:latin typeface="Times New Roman" pitchFamily="18" charset="0"/>
                <a:cs typeface="Times New Roman" pitchFamily="18" charset="0"/>
              </a:rPr>
              <a:t>Robert CHUNG</a:t>
            </a:r>
          </a:p>
          <a:p>
            <a:pPr algn="r" eaLnBrk="1" hangingPunct="1">
              <a:defRPr/>
            </a:pPr>
            <a:r>
              <a:rPr lang="en-US" altLang="zh-TW" sz="2400" dirty="0" smtClean="0">
                <a:solidFill>
                  <a:schemeClr val="tx1"/>
                </a:solidFill>
                <a:latin typeface="Times New Roman" pitchFamily="18" charset="0"/>
                <a:cs typeface="Times New Roman" pitchFamily="18" charset="0"/>
              </a:rPr>
              <a:t>Director of Public Opinion </a:t>
            </a:r>
            <a:r>
              <a:rPr lang="en-US" altLang="zh-TW" sz="2400" dirty="0" err="1" smtClean="0">
                <a:solidFill>
                  <a:schemeClr val="tx1"/>
                </a:solidFill>
                <a:latin typeface="Times New Roman" pitchFamily="18" charset="0"/>
                <a:cs typeface="Times New Roman" pitchFamily="18" charset="0"/>
              </a:rPr>
              <a:t>Programme</a:t>
            </a:r>
            <a:endParaRPr lang="en-US" altLang="zh-TW" sz="2400" dirty="0" smtClean="0">
              <a:solidFill>
                <a:schemeClr val="tx1"/>
              </a:solidFill>
              <a:latin typeface="Times New Roman" pitchFamily="18" charset="0"/>
              <a:cs typeface="Times New Roman" pitchFamily="18" charset="0"/>
            </a:endParaRPr>
          </a:p>
          <a:p>
            <a:pPr algn="r" eaLnBrk="1" hangingPunct="1">
              <a:defRPr/>
            </a:pPr>
            <a:r>
              <a:rPr lang="en-US" altLang="zh-TW" sz="2400" dirty="0" smtClean="0">
                <a:solidFill>
                  <a:schemeClr val="tx1"/>
                </a:solidFill>
                <a:latin typeface="Times New Roman" pitchFamily="18" charset="0"/>
                <a:cs typeface="Times New Roman" pitchFamily="18" charset="0"/>
              </a:rPr>
              <a:t>The University of Hong Kong</a:t>
            </a:r>
            <a:endParaRPr lang="en-GB" altLang="zh-TW" sz="24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Line 5"/>
          <p:cNvSpPr>
            <a:spLocks noChangeShapeType="1"/>
          </p:cNvSpPr>
          <p:nvPr/>
        </p:nvSpPr>
        <p:spPr bwMode="auto">
          <a:xfrm>
            <a:off x="428625" y="857250"/>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11" name="標題 10"/>
          <p:cNvSpPr>
            <a:spLocks noGrp="1"/>
          </p:cNvSpPr>
          <p:nvPr>
            <p:ph type="title"/>
          </p:nvPr>
        </p:nvSpPr>
        <p:spPr>
          <a:xfrm>
            <a:off x="457200" y="274638"/>
            <a:ext cx="7620000" cy="511175"/>
          </a:xfrm>
        </p:spPr>
        <p:txBody>
          <a:bodyPr wrap="square" numCol="1" anchorCtr="0" compatLnSpc="1">
            <a:prstTxWarp prst="textNoShape">
              <a:avLst/>
            </a:prstTxWarp>
          </a:bodyPr>
          <a:lstStyle/>
          <a:p>
            <a:pPr algn="ctr">
              <a:defRPr/>
            </a:pPr>
            <a:r>
              <a:rPr kumimoji="1" lang="en-US" altLang="zh-TW" sz="3200" b="1" dirty="0" smtClean="0">
                <a:solidFill>
                  <a:schemeClr val="tx1"/>
                </a:solidFill>
                <a:latin typeface="Times New Roman" pitchFamily="18" charset="0"/>
                <a:cs typeface="Times New Roman" pitchFamily="18" charset="0"/>
              </a:rPr>
              <a:t>People’s Trust </a:t>
            </a:r>
            <a:r>
              <a:rPr kumimoji="1" lang="en-US" altLang="zh-TW" sz="3200" b="1" dirty="0" smtClean="0">
                <a:solidFill>
                  <a:schemeClr val="tx1"/>
                </a:solidFill>
                <a:latin typeface="Times New Roman" pitchFamily="18" charset="0"/>
                <a:cs typeface="Times New Roman" pitchFamily="18" charset="0"/>
              </a:rPr>
              <a:t>in </a:t>
            </a:r>
            <a:r>
              <a:rPr kumimoji="1" lang="en-US" altLang="zh-TW" sz="3200" b="1" dirty="0" err="1" smtClean="0">
                <a:solidFill>
                  <a:schemeClr val="tx1"/>
                </a:solidFill>
                <a:latin typeface="Times New Roman" pitchFamily="18" charset="0"/>
                <a:cs typeface="Times New Roman" pitchFamily="18" charset="0"/>
              </a:rPr>
              <a:t>HKG</a:t>
            </a:r>
            <a:r>
              <a:rPr kumimoji="1" lang="en-US" altLang="zh-TW" sz="3200" b="1" dirty="0" smtClean="0">
                <a:solidFill>
                  <a:schemeClr val="tx1"/>
                </a:solidFill>
                <a:latin typeface="Times New Roman" pitchFamily="18" charset="0"/>
                <a:cs typeface="Times New Roman" pitchFamily="18" charset="0"/>
              </a:rPr>
              <a:t>/</a:t>
            </a:r>
            <a:r>
              <a:rPr kumimoji="1" lang="en-US" altLang="zh-TW" sz="3200" b="1" dirty="0" err="1" smtClean="0">
                <a:solidFill>
                  <a:schemeClr val="tx1"/>
                </a:solidFill>
                <a:latin typeface="Times New Roman" pitchFamily="18" charset="0"/>
                <a:cs typeface="Times New Roman" pitchFamily="18" charset="0"/>
              </a:rPr>
              <a:t>HKSAR</a:t>
            </a:r>
            <a:r>
              <a:rPr kumimoji="1" lang="en-US" altLang="zh-TW" sz="3200" b="1" dirty="0" err="1" smtClean="0">
                <a:solidFill>
                  <a:schemeClr val="tx1"/>
                </a:solidFill>
                <a:latin typeface="Times New Roman" pitchFamily="18" charset="0"/>
                <a:cs typeface="Times New Roman" pitchFamily="18" charset="0"/>
              </a:rPr>
              <a:t>G</a:t>
            </a:r>
            <a:endParaRPr lang="zh-TW" altLang="en-US" dirty="0" smtClean="0"/>
          </a:p>
        </p:txBody>
      </p:sp>
      <p:sp>
        <p:nvSpPr>
          <p:cNvPr id="6"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DB53954-DB54-420B-BCD6-C87BF7FED588}" type="slidenum">
              <a:rPr kumimoji="0" lang="zh-TW" altLang="en-US" sz="2600" b="1">
                <a:solidFill>
                  <a:schemeClr val="bg1"/>
                </a:solidFill>
                <a:latin typeface="Times New Roman" pitchFamily="18" charset="0"/>
                <a:cs typeface="Times New Roman" pitchFamily="18" charset="0"/>
              </a:rPr>
              <a:pPr eaLnBrk="1" hangingPunct="1"/>
              <a:t>10</a:t>
            </a:fld>
            <a:endParaRPr kumimoji="0" lang="zh-TW" altLang="en-US" sz="2600" b="1" dirty="0">
              <a:solidFill>
                <a:schemeClr val="bg1"/>
              </a:solidFill>
              <a:latin typeface="Times New Roman" pitchFamily="18" charset="0"/>
              <a:cs typeface="Times New Roman" pitchFamily="18" charset="0"/>
            </a:endParaRPr>
          </a:p>
        </p:txBody>
      </p:sp>
      <p:graphicFrame>
        <p:nvGraphicFramePr>
          <p:cNvPr id="9" name="Chart 8"/>
          <p:cNvGraphicFramePr>
            <a:graphicFrameLocks noGrp="1"/>
          </p:cNvGraphicFramePr>
          <p:nvPr>
            <p:extLst>
              <p:ext uri="{D42A27DB-BD31-4B8C-83A1-F6EECF244321}">
                <p14:modId xmlns="" xmlns:p14="http://schemas.microsoft.com/office/powerpoint/2010/main" val="566257160"/>
              </p:ext>
            </p:extLst>
          </p:nvPr>
        </p:nvGraphicFramePr>
        <p:xfrm>
          <a:off x="0" y="980728"/>
          <a:ext cx="8388424"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274464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Line 5"/>
          <p:cNvSpPr>
            <a:spLocks noChangeShapeType="1"/>
          </p:cNvSpPr>
          <p:nvPr/>
        </p:nvSpPr>
        <p:spPr bwMode="auto">
          <a:xfrm>
            <a:off x="428625" y="857250"/>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11" name="標題 10"/>
          <p:cNvSpPr>
            <a:spLocks noGrp="1"/>
          </p:cNvSpPr>
          <p:nvPr>
            <p:ph type="title"/>
          </p:nvPr>
        </p:nvSpPr>
        <p:spPr>
          <a:xfrm>
            <a:off x="457200" y="274638"/>
            <a:ext cx="7620000" cy="511175"/>
          </a:xfrm>
        </p:spPr>
        <p:txBody>
          <a:bodyPr wrap="square" numCol="1" anchorCtr="0" compatLnSpc="1">
            <a:prstTxWarp prst="textNoShape">
              <a:avLst/>
            </a:prstTxWarp>
          </a:bodyPr>
          <a:lstStyle/>
          <a:p>
            <a:pPr algn="ctr">
              <a:defRPr/>
            </a:pPr>
            <a:r>
              <a:rPr kumimoji="1" lang="en-US" altLang="zh-TW" sz="2800" b="1" dirty="0" smtClean="0">
                <a:solidFill>
                  <a:schemeClr val="tx1"/>
                </a:solidFill>
                <a:latin typeface="Times New Roman" pitchFamily="18" charset="0"/>
                <a:cs typeface="Times New Roman" pitchFamily="18" charset="0"/>
              </a:rPr>
              <a:t>People’s Trust in the Beijing Central Government</a:t>
            </a:r>
            <a:endParaRPr lang="zh-TW" altLang="en-US" sz="2800" dirty="0" smtClean="0"/>
          </a:p>
        </p:txBody>
      </p:sp>
      <p:sp>
        <p:nvSpPr>
          <p:cNvPr id="5"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DB53954-DB54-420B-BCD6-C87BF7FED588}" type="slidenum">
              <a:rPr kumimoji="0" lang="zh-TW" altLang="en-US" sz="2600" b="1">
                <a:solidFill>
                  <a:schemeClr val="bg1"/>
                </a:solidFill>
                <a:latin typeface="Times New Roman" pitchFamily="18" charset="0"/>
                <a:cs typeface="Times New Roman" pitchFamily="18" charset="0"/>
              </a:rPr>
              <a:pPr eaLnBrk="1" hangingPunct="1"/>
              <a:t>11</a:t>
            </a:fld>
            <a:endParaRPr kumimoji="0" lang="zh-TW" altLang="en-US" sz="2600" b="1" dirty="0">
              <a:solidFill>
                <a:schemeClr val="bg1"/>
              </a:solidFill>
              <a:latin typeface="Times New Roman" pitchFamily="18" charset="0"/>
              <a:cs typeface="Times New Roman" pitchFamily="18" charset="0"/>
            </a:endParaRPr>
          </a:p>
        </p:txBody>
      </p:sp>
      <p:graphicFrame>
        <p:nvGraphicFramePr>
          <p:cNvPr id="7" name="Chart 6"/>
          <p:cNvGraphicFramePr>
            <a:graphicFrameLocks noGrp="1"/>
          </p:cNvGraphicFramePr>
          <p:nvPr>
            <p:extLst>
              <p:ext uri="{D42A27DB-BD31-4B8C-83A1-F6EECF244321}">
                <p14:modId xmlns="" xmlns:p14="http://schemas.microsoft.com/office/powerpoint/2010/main" val="770724217"/>
              </p:ext>
            </p:extLst>
          </p:nvPr>
        </p:nvGraphicFramePr>
        <p:xfrm>
          <a:off x="0" y="980728"/>
          <a:ext cx="8316416" cy="55446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834755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5"/>
          <p:cNvSpPr>
            <a:spLocks noChangeArrowheads="1"/>
          </p:cNvSpPr>
          <p:nvPr/>
        </p:nvSpPr>
        <p:spPr bwMode="auto">
          <a:xfrm>
            <a:off x="611560" y="1844824"/>
            <a:ext cx="7200800" cy="415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454025" indent="-454025" algn="just">
              <a:spcBef>
                <a:spcPts val="600"/>
              </a:spcBef>
              <a:spcAft>
                <a:spcPts val="600"/>
              </a:spcAft>
            </a:pPr>
            <a:r>
              <a:rPr lang="en-US" altLang="zh-TW" sz="2800" b="1" dirty="0">
                <a:solidFill>
                  <a:srgbClr val="0000FF"/>
                </a:solidFill>
                <a:latin typeface="Times New Roman" pitchFamily="18" charset="0"/>
                <a:cs typeface="Times New Roman" pitchFamily="18" charset="0"/>
              </a:rPr>
              <a:t>Objectives</a:t>
            </a:r>
            <a:endParaRPr lang="en-US" altLang="zh-TW" sz="2800" dirty="0">
              <a:solidFill>
                <a:srgbClr val="0000FF"/>
              </a:solidFill>
              <a:latin typeface="Times New Roman" pitchFamily="18" charset="0"/>
              <a:cs typeface="Times New Roman" pitchFamily="18" charset="0"/>
            </a:endParaRPr>
          </a:p>
          <a:p>
            <a:pPr marL="454025" indent="-454025" algn="just">
              <a:spcBef>
                <a:spcPts val="600"/>
              </a:spcBef>
              <a:spcAft>
                <a:spcPts val="600"/>
              </a:spcAft>
              <a:buFontTx/>
              <a:buChar char="•"/>
            </a:pPr>
            <a:r>
              <a:rPr lang="en-US" altLang="zh-TW" sz="2400" dirty="0">
                <a:latin typeface="Times New Roman" pitchFamily="18" charset="0"/>
                <a:cs typeface="Times New Roman" pitchFamily="18" charset="0"/>
              </a:rPr>
              <a:t>To quantify the general feeling of Hong Kong people towards the socio-political condition of Hong Kong</a:t>
            </a:r>
            <a:r>
              <a:rPr lang="zh-TW" altLang="en-US" sz="2400" dirty="0">
                <a:latin typeface="Times New Roman" pitchFamily="18" charset="0"/>
                <a:cs typeface="Times New Roman" pitchFamily="18" charset="0"/>
              </a:rPr>
              <a:t> </a:t>
            </a:r>
          </a:p>
          <a:p>
            <a:pPr marL="454025" indent="-454025" algn="just">
              <a:spcBef>
                <a:spcPts val="600"/>
              </a:spcBef>
              <a:spcAft>
                <a:spcPts val="600"/>
              </a:spcAft>
              <a:buFontTx/>
              <a:buChar char="•"/>
            </a:pPr>
            <a:r>
              <a:rPr lang="en-US" altLang="zh-TW" sz="2400" dirty="0">
                <a:latin typeface="Times New Roman" pitchFamily="18" charset="0"/>
                <a:cs typeface="Times New Roman" pitchFamily="18" charset="0"/>
              </a:rPr>
              <a:t>To explain or predict the likelihood of collective </a:t>
            </a:r>
            <a:r>
              <a:rPr lang="en-US" altLang="zh-TW" sz="2400" dirty="0" err="1">
                <a:latin typeface="Times New Roman" pitchFamily="18" charset="0"/>
                <a:cs typeface="Times New Roman" pitchFamily="18" charset="0"/>
              </a:rPr>
              <a:t>behaviour</a:t>
            </a:r>
            <a:r>
              <a:rPr lang="en-US" altLang="zh-TW" sz="2400" dirty="0">
                <a:latin typeface="Times New Roman" pitchFamily="18" charset="0"/>
                <a:cs typeface="Times New Roman" pitchFamily="18" charset="0"/>
              </a:rPr>
              <a:t>, social movement, social disorder and/or governance crisis</a:t>
            </a:r>
          </a:p>
          <a:p>
            <a:pPr marL="454025" indent="-454025" algn="just">
              <a:spcBef>
                <a:spcPts val="600"/>
              </a:spcBef>
              <a:spcAft>
                <a:spcPts val="600"/>
              </a:spcAft>
            </a:pPr>
            <a:r>
              <a:rPr lang="en-US" altLang="zh-TW" sz="2800" b="1" dirty="0">
                <a:solidFill>
                  <a:srgbClr val="0000FF"/>
                </a:solidFill>
                <a:latin typeface="Times New Roman" pitchFamily="18" charset="0"/>
                <a:cs typeface="Times New Roman" pitchFamily="18" charset="0"/>
              </a:rPr>
              <a:t>PSI sub-indices</a:t>
            </a:r>
          </a:p>
          <a:p>
            <a:pPr marL="454025" indent="-454025" algn="just">
              <a:spcBef>
                <a:spcPts val="600"/>
              </a:spcBef>
              <a:spcAft>
                <a:spcPts val="600"/>
              </a:spcAft>
              <a:buFontTx/>
              <a:buChar char="•"/>
            </a:pPr>
            <a:r>
              <a:rPr lang="en-US" altLang="zh-TW" sz="2400" dirty="0">
                <a:latin typeface="Times New Roman" pitchFamily="18" charset="0"/>
                <a:cs typeface="Times New Roman" pitchFamily="18" charset="0"/>
              </a:rPr>
              <a:t>Two sub-indices have been constructed: </a:t>
            </a:r>
            <a:r>
              <a:rPr lang="en-US" altLang="zh-TW" sz="2400" dirty="0">
                <a:solidFill>
                  <a:srgbClr val="0000FF"/>
                </a:solidFill>
                <a:latin typeface="Times New Roman" pitchFamily="18" charset="0"/>
                <a:cs typeface="Times New Roman" pitchFamily="18" charset="0"/>
              </a:rPr>
              <a:t>government appraisal (GA) </a:t>
            </a:r>
            <a:r>
              <a:rPr lang="en-US" altLang="zh-TW" sz="2400" dirty="0">
                <a:latin typeface="Times New Roman" pitchFamily="18" charset="0"/>
                <a:cs typeface="Times New Roman" pitchFamily="18" charset="0"/>
              </a:rPr>
              <a:t>and </a:t>
            </a:r>
            <a:r>
              <a:rPr lang="en-US" altLang="zh-TW" sz="2400" dirty="0">
                <a:solidFill>
                  <a:srgbClr val="0000FF"/>
                </a:solidFill>
                <a:latin typeface="Times New Roman" pitchFamily="18" charset="0"/>
                <a:cs typeface="Times New Roman" pitchFamily="18" charset="0"/>
              </a:rPr>
              <a:t>society</a:t>
            </a:r>
            <a:r>
              <a:rPr lang="en-US" altLang="zh-TW" sz="2400" dirty="0">
                <a:latin typeface="Times New Roman" pitchFamily="18" charset="0"/>
                <a:cs typeface="Times New Roman" pitchFamily="18" charset="0"/>
              </a:rPr>
              <a:t> </a:t>
            </a:r>
            <a:r>
              <a:rPr lang="en-US" altLang="zh-TW" sz="2400" dirty="0">
                <a:solidFill>
                  <a:srgbClr val="0000FF"/>
                </a:solidFill>
                <a:latin typeface="Times New Roman" pitchFamily="18" charset="0"/>
                <a:cs typeface="Times New Roman" pitchFamily="18" charset="0"/>
              </a:rPr>
              <a:t>appraisal (SA)</a:t>
            </a:r>
            <a:endParaRPr lang="zh-TW" altLang="en-US" sz="2400" dirty="0">
              <a:solidFill>
                <a:srgbClr val="0000FF"/>
              </a:solidFill>
              <a:latin typeface="Times New Roman" pitchFamily="18" charset="0"/>
              <a:cs typeface="Times New Roman" pitchFamily="18" charset="0"/>
            </a:endParaRPr>
          </a:p>
        </p:txBody>
      </p:sp>
      <p:sp>
        <p:nvSpPr>
          <p:cNvPr id="4099" name="Line 5"/>
          <p:cNvSpPr>
            <a:spLocks noChangeShapeType="1"/>
          </p:cNvSpPr>
          <p:nvPr/>
        </p:nvSpPr>
        <p:spPr bwMode="auto">
          <a:xfrm>
            <a:off x="395536" y="1459260"/>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11" name="標題 10"/>
          <p:cNvSpPr>
            <a:spLocks noGrp="1"/>
          </p:cNvSpPr>
          <p:nvPr>
            <p:ph type="title"/>
          </p:nvPr>
        </p:nvSpPr>
        <p:spPr>
          <a:xfrm>
            <a:off x="467544" y="548680"/>
            <a:ext cx="7620000" cy="511175"/>
          </a:xfrm>
        </p:spPr>
        <p:txBody>
          <a:bodyPr wrap="square" numCol="1" anchorCtr="0" compatLnSpc="1">
            <a:prstTxWarp prst="textNoShape">
              <a:avLst/>
            </a:prstTxWarp>
          </a:bodyPr>
          <a:lstStyle/>
          <a:p>
            <a:pPr algn="ctr">
              <a:defRPr/>
            </a:pPr>
            <a:r>
              <a:rPr kumimoji="1" lang="en-US" altLang="zh-TW" sz="3200" b="1" dirty="0" smtClean="0">
                <a:solidFill>
                  <a:schemeClr val="tx1"/>
                </a:solidFill>
                <a:latin typeface="Times New Roman" pitchFamily="18" charset="0"/>
                <a:cs typeface="Times New Roman" pitchFamily="18" charset="0"/>
              </a:rPr>
              <a:t>Public </a:t>
            </a:r>
            <a:r>
              <a:rPr kumimoji="1" lang="en-US" altLang="zh-TW" sz="3200" b="1" dirty="0" smtClean="0">
                <a:solidFill>
                  <a:schemeClr val="tx1"/>
                </a:solidFill>
                <a:latin typeface="Times New Roman" pitchFamily="18" charset="0"/>
                <a:cs typeface="Times New Roman" pitchFamily="18" charset="0"/>
              </a:rPr>
              <a:t>Sentiment Index (PSI)</a:t>
            </a:r>
            <a:endParaRPr lang="zh-TW" altLang="en-US" dirty="0" smtClean="0"/>
          </a:p>
        </p:txBody>
      </p:sp>
      <p:sp>
        <p:nvSpPr>
          <p:cNvPr id="5"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DB53954-DB54-420B-BCD6-C87BF7FED588}" type="slidenum">
              <a:rPr kumimoji="0" lang="zh-TW" altLang="en-US" sz="2600" b="1">
                <a:solidFill>
                  <a:schemeClr val="bg1"/>
                </a:solidFill>
                <a:latin typeface="Times New Roman" pitchFamily="18" charset="0"/>
                <a:cs typeface="Times New Roman" pitchFamily="18" charset="0"/>
              </a:rPr>
              <a:pPr eaLnBrk="1" hangingPunct="1"/>
              <a:t>12</a:t>
            </a:fld>
            <a:endParaRPr kumimoji="0" lang="zh-TW" altLang="en-US" sz="2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nodeType="after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B3CEE5FE-824E-4C42-B588-A5493EE57FCD}" type="slidenum">
              <a:rPr kumimoji="0" lang="zh-TW" altLang="en-US" sz="2600" b="1">
                <a:solidFill>
                  <a:schemeClr val="bg1"/>
                </a:solidFill>
                <a:latin typeface="Times New Roman" pitchFamily="18" charset="0"/>
                <a:cs typeface="Times New Roman" pitchFamily="18" charset="0"/>
              </a:rPr>
              <a:pPr eaLnBrk="1" hangingPunct="1"/>
              <a:t>13</a:t>
            </a:fld>
            <a:endParaRPr kumimoji="0" lang="zh-TW" altLang="en-US" sz="2600" b="1">
              <a:solidFill>
                <a:schemeClr val="bg1"/>
              </a:solidFill>
              <a:latin typeface="Times New Roman" pitchFamily="18" charset="0"/>
              <a:cs typeface="Times New Roman" pitchFamily="18" charset="0"/>
            </a:endParaRPr>
          </a:p>
        </p:txBody>
      </p:sp>
      <p:sp>
        <p:nvSpPr>
          <p:cNvPr id="5123" name="Line 5"/>
          <p:cNvSpPr>
            <a:spLocks noChangeShapeType="1"/>
          </p:cNvSpPr>
          <p:nvPr/>
        </p:nvSpPr>
        <p:spPr bwMode="auto">
          <a:xfrm>
            <a:off x="467544" y="908720"/>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8" name="標題 10"/>
          <p:cNvSpPr txBox="1">
            <a:spLocks/>
          </p:cNvSpPr>
          <p:nvPr/>
        </p:nvSpPr>
        <p:spPr>
          <a:xfrm>
            <a:off x="457200" y="274638"/>
            <a:ext cx="7620000" cy="511175"/>
          </a:xfrm>
          <a:prstGeom prst="rect">
            <a:avLst/>
          </a:prstGeom>
        </p:spPr>
        <p:txBody>
          <a:bodyPr/>
          <a:lstStyle/>
          <a:p>
            <a:pPr algn="ctr" eaLnBrk="0" hangingPunct="0">
              <a:defRPr/>
            </a:pPr>
            <a:r>
              <a:rPr lang="en-US" altLang="zh-TW" sz="3200" b="1" spc="-100" dirty="0" smtClean="0">
                <a:latin typeface="Times New Roman" pitchFamily="18" charset="0"/>
                <a:ea typeface="+mj-ea"/>
                <a:cs typeface="Times New Roman" pitchFamily="18" charset="0"/>
              </a:rPr>
              <a:t>Conceptual </a:t>
            </a:r>
            <a:r>
              <a:rPr lang="en-US" altLang="zh-TW" sz="3200" b="1" spc="-100" dirty="0" smtClean="0">
                <a:latin typeface="Times New Roman" pitchFamily="18" charset="0"/>
                <a:ea typeface="+mj-ea"/>
                <a:cs typeface="Times New Roman" pitchFamily="18" charset="0"/>
              </a:rPr>
              <a:t>Framework of </a:t>
            </a:r>
            <a:r>
              <a:rPr lang="en-US" altLang="zh-TW" sz="3200" b="1" spc="-100" dirty="0" smtClean="0">
                <a:latin typeface="Times New Roman" pitchFamily="18" charset="0"/>
                <a:ea typeface="+mj-ea"/>
                <a:cs typeface="Times New Roman" pitchFamily="18" charset="0"/>
              </a:rPr>
              <a:t>PSI</a:t>
            </a:r>
            <a:endParaRPr kumimoji="0" lang="zh-TW" altLang="en-US" sz="4600" spc="-100" dirty="0">
              <a:solidFill>
                <a:schemeClr val="tx2"/>
              </a:solidFill>
              <a:latin typeface="+mj-lt"/>
              <a:ea typeface="+mj-ea"/>
              <a:cs typeface="+mj-cs"/>
            </a:endParaRPr>
          </a:p>
        </p:txBody>
      </p:sp>
      <p:graphicFrame>
        <p:nvGraphicFramePr>
          <p:cNvPr id="9" name="表格 8"/>
          <p:cNvGraphicFramePr>
            <a:graphicFrameLocks noGrp="1"/>
          </p:cNvGraphicFramePr>
          <p:nvPr>
            <p:extLst>
              <p:ext uri="{D42A27DB-BD31-4B8C-83A1-F6EECF244321}">
                <p14:modId xmlns="" xmlns:p14="http://schemas.microsoft.com/office/powerpoint/2010/main" val="1591494425"/>
              </p:ext>
            </p:extLst>
          </p:nvPr>
        </p:nvGraphicFramePr>
        <p:xfrm>
          <a:off x="395536" y="1143000"/>
          <a:ext cx="7632848" cy="5022305"/>
        </p:xfrm>
        <a:graphic>
          <a:graphicData uri="http://schemas.openxmlformats.org/drawingml/2006/table">
            <a:tbl>
              <a:tblPr firstRow="1" bandRow="1">
                <a:tableStyleId>{5C22544A-7EE6-4342-B048-85BDC9FD1C3A}</a:tableStyleId>
              </a:tblPr>
              <a:tblGrid>
                <a:gridCol w="2941069"/>
                <a:gridCol w="2450944"/>
                <a:gridCol w="2240835"/>
              </a:tblGrid>
              <a:tr h="1181723">
                <a:tc>
                  <a:txBody>
                    <a:bodyPr/>
                    <a:lstStyle/>
                    <a:p>
                      <a:pPr algn="ctr"/>
                      <a:r>
                        <a:rPr lang="en-US" altLang="zh-TW" sz="2000" baseline="0" dirty="0" smtClean="0">
                          <a:solidFill>
                            <a:srgbClr val="FFFF00"/>
                          </a:solidFill>
                          <a:latin typeface="Times New Roman" pitchFamily="18" charset="0"/>
                          <a:cs typeface="Times New Roman" pitchFamily="18" charset="0"/>
                        </a:rPr>
                        <a:t>Government Appraisal </a:t>
                      </a:r>
                      <a:r>
                        <a:rPr lang="en-US" altLang="zh-TW" sz="2000" baseline="0" dirty="0" smtClean="0">
                          <a:solidFill>
                            <a:srgbClr val="FFFF00"/>
                          </a:solidFill>
                          <a:latin typeface="Times New Roman" pitchFamily="18" charset="0"/>
                          <a:cs typeface="Times New Roman" pitchFamily="18" charset="0"/>
                        </a:rPr>
                        <a:t>Sub-index (GA</a:t>
                      </a:r>
                      <a:r>
                        <a:rPr lang="en-US" altLang="zh-TW" sz="2000" baseline="0" dirty="0" smtClean="0">
                          <a:solidFill>
                            <a:srgbClr val="FFFF00"/>
                          </a:solidFill>
                          <a:latin typeface="Times New Roman" pitchFamily="18" charset="0"/>
                          <a:cs typeface="Times New Roman" pitchFamily="18" charset="0"/>
                        </a:rPr>
                        <a:t>)</a:t>
                      </a:r>
                      <a:endParaRPr lang="zh-TW" altLang="en-US" sz="2200" baseline="0" dirty="0">
                        <a:solidFill>
                          <a:srgbClr val="FFFF00"/>
                        </a:solidFill>
                        <a:latin typeface="Times New Roman" pitchFamily="18" charset="0"/>
                        <a:cs typeface="Times New Roman" pitchFamily="18" charset="0"/>
                      </a:endParaRPr>
                    </a:p>
                  </a:txBody>
                  <a:tcPr marL="91438" marR="91438" marT="45718" marB="45718" anchor="ctr"/>
                </a:tc>
                <a:tc>
                  <a:txBody>
                    <a:bodyPr/>
                    <a:lstStyle/>
                    <a:p>
                      <a:pPr algn="ctr" fontAlgn="ctr"/>
                      <a:r>
                        <a:rPr lang="en-US" altLang="zh-TW" sz="2200" kern="1200" dirty="0" smtClean="0">
                          <a:latin typeface="Times New Roman" pitchFamily="18" charset="0"/>
                          <a:cs typeface="Times New Roman" pitchFamily="18" charset="0"/>
                        </a:rPr>
                        <a:t>Earliest</a:t>
                      </a:r>
                    </a:p>
                    <a:p>
                      <a:pPr algn="ctr" fontAlgn="ctr"/>
                      <a:r>
                        <a:rPr lang="en-US" altLang="zh-TW" sz="2200" kern="1200" dirty="0" smtClean="0">
                          <a:latin typeface="Times New Roman" pitchFamily="18" charset="0"/>
                          <a:cs typeface="Times New Roman" pitchFamily="18" charset="0"/>
                        </a:rPr>
                        <a:t>Data point</a:t>
                      </a:r>
                      <a:endParaRPr lang="zh-TW" altLang="en-US" sz="2200" b="1"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fontAlgn="ctr"/>
                      <a:r>
                        <a:rPr lang="en-US" altLang="zh-TW" sz="2200" kern="1200" dirty="0" smtClean="0">
                          <a:latin typeface="Times New Roman" pitchFamily="18" charset="0"/>
                          <a:cs typeface="Times New Roman" pitchFamily="18" charset="0"/>
                        </a:rPr>
                        <a:t>Data</a:t>
                      </a:r>
                    </a:p>
                    <a:p>
                      <a:pPr algn="ctr" fontAlgn="ctr"/>
                      <a:r>
                        <a:rPr lang="en-US" altLang="zh-TW" sz="2200" kern="1200" dirty="0" smtClean="0">
                          <a:latin typeface="Times New Roman" pitchFamily="18" charset="0"/>
                          <a:cs typeface="Times New Roman" pitchFamily="18" charset="0"/>
                        </a:rPr>
                        <a:t>Frequency</a:t>
                      </a:r>
                      <a:endParaRPr lang="zh-TW" altLang="en-US" sz="2200" b="1" kern="1200" dirty="0" smtClean="0">
                        <a:solidFill>
                          <a:schemeClr val="tx1"/>
                        </a:solidFill>
                        <a:latin typeface="Times New Roman" pitchFamily="18" charset="0"/>
                        <a:ea typeface="+mn-ea"/>
                        <a:cs typeface="Times New Roman" pitchFamily="18" charset="0"/>
                      </a:endParaRPr>
                    </a:p>
                  </a:txBody>
                  <a:tcPr marL="9525" marR="9525" marT="9525" marB="0" anchor="ctr"/>
                </a:tc>
              </a:tr>
              <a:tr h="984749">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TW" sz="2200" dirty="0" smtClean="0">
                          <a:latin typeface="Times New Roman" pitchFamily="18" charset="0"/>
                          <a:cs typeface="Times New Roman" pitchFamily="18" charset="0"/>
                        </a:rPr>
                        <a:t>(1) CE Rating</a:t>
                      </a:r>
                      <a:endParaRPr lang="en-US" altLang="zh-TW" sz="2200" b="1" dirty="0" smtClean="0">
                        <a:solidFill>
                          <a:schemeClr val="tx1"/>
                        </a:solidFill>
                        <a:latin typeface="Times New Roman" pitchFamily="18" charset="0"/>
                        <a:cs typeface="Times New Roman" pitchFamily="18" charset="0"/>
                      </a:endParaRPr>
                    </a:p>
                  </a:txBody>
                  <a:tcPr marL="91438" marR="91438" marT="45718" marB="45718" anchor="ctr"/>
                </a:tc>
                <a:tc>
                  <a:txBody>
                    <a:bodyPr/>
                    <a:lstStyle/>
                    <a:p>
                      <a:pPr algn="ctr" fontAlgn="ctr"/>
                      <a:r>
                        <a:rPr lang="en-US" altLang="zh-TW" sz="2200" kern="1200" dirty="0" smtClean="0">
                          <a:latin typeface="Times New Roman" pitchFamily="18" charset="0"/>
                          <a:cs typeface="Times New Roman" pitchFamily="18" charset="0"/>
                        </a:rPr>
                        <a:t>Dec 1992</a:t>
                      </a:r>
                      <a:endParaRPr lang="zh-TW" altLang="en-US" sz="2200" b="1"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fontAlgn="ctr"/>
                      <a:r>
                        <a:rPr lang="en-US" altLang="zh-TW" sz="2200" kern="1200" dirty="0" smtClean="0">
                          <a:latin typeface="Times New Roman" pitchFamily="18" charset="0"/>
                          <a:cs typeface="Times New Roman" pitchFamily="18" charset="0"/>
                        </a:rPr>
                        <a:t>Twice a month</a:t>
                      </a:r>
                      <a:endParaRPr lang="zh-TW" altLang="en-US" sz="2200" b="1" kern="1200" dirty="0" smtClean="0">
                        <a:solidFill>
                          <a:schemeClr val="tx1"/>
                        </a:solidFill>
                        <a:latin typeface="Times New Roman" pitchFamily="18" charset="0"/>
                        <a:ea typeface="+mn-ea"/>
                        <a:cs typeface="Times New Roman" pitchFamily="18" charset="0"/>
                      </a:endParaRPr>
                    </a:p>
                  </a:txBody>
                  <a:tcPr marL="9525" marR="9525" marT="9525" marB="0" anchor="ctr"/>
                </a:tc>
              </a:tr>
              <a:tr h="98477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TW" sz="2200" dirty="0" smtClean="0">
                          <a:latin typeface="Times New Roman" pitchFamily="18" charset="0"/>
                          <a:cs typeface="Times New Roman" pitchFamily="18" charset="0"/>
                        </a:rPr>
                        <a:t>(2) CE Approval rate</a:t>
                      </a:r>
                      <a:endParaRPr lang="en-US" altLang="zh-TW" sz="2200" b="1" dirty="0" smtClean="0">
                        <a:solidFill>
                          <a:schemeClr val="tx1"/>
                        </a:solidFill>
                        <a:latin typeface="Times New Roman" pitchFamily="18" charset="0"/>
                        <a:cs typeface="Times New Roman" pitchFamily="18" charset="0"/>
                      </a:endParaRPr>
                    </a:p>
                  </a:txBody>
                  <a:tcPr marL="91438" marR="91438" marT="45718" marB="45718" anchor="ctr"/>
                </a:tc>
                <a:tc>
                  <a:txBody>
                    <a:bodyPr/>
                    <a:lstStyle/>
                    <a:p>
                      <a:pPr algn="ctr" fontAlgn="ctr"/>
                      <a:r>
                        <a:rPr lang="en-US" altLang="zh-TW" sz="2200" kern="1200" dirty="0" smtClean="0">
                          <a:latin typeface="Times New Roman" pitchFamily="18" charset="0"/>
                          <a:cs typeface="Times New Roman" pitchFamily="18" charset="0"/>
                        </a:rPr>
                        <a:t>Feb 2002</a:t>
                      </a:r>
                      <a:endParaRPr lang="zh-TW" altLang="en-US" sz="2200" b="1"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fontAlgn="ctr"/>
                      <a:r>
                        <a:rPr lang="en-US" altLang="zh-TW" sz="2200" kern="1200" dirty="0" smtClean="0">
                          <a:latin typeface="Times New Roman" pitchFamily="18" charset="0"/>
                          <a:cs typeface="Times New Roman" pitchFamily="18" charset="0"/>
                        </a:rPr>
                        <a:t>Twice a month</a:t>
                      </a:r>
                      <a:endParaRPr lang="zh-TW" altLang="en-US" sz="2200" b="1" kern="1200" dirty="0" smtClean="0">
                        <a:solidFill>
                          <a:schemeClr val="tx1"/>
                        </a:solidFill>
                        <a:latin typeface="Times New Roman" pitchFamily="18" charset="0"/>
                        <a:ea typeface="+mn-ea"/>
                        <a:cs typeface="Times New Roman" pitchFamily="18" charset="0"/>
                      </a:endParaRPr>
                    </a:p>
                  </a:txBody>
                  <a:tcPr marL="9525" marR="9525" marT="9525" marB="0" anchor="ctr"/>
                </a:tc>
              </a:tr>
              <a:tr h="98477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TW" sz="2200" dirty="0" smtClean="0">
                          <a:latin typeface="Times New Roman" pitchFamily="18" charset="0"/>
                          <a:cs typeface="Times New Roman" pitchFamily="18" charset="0"/>
                        </a:rPr>
                        <a:t>(3) Government Satisfaction</a:t>
                      </a:r>
                      <a:endParaRPr lang="en-US" altLang="zh-TW" sz="2200" b="1" dirty="0" smtClean="0">
                        <a:solidFill>
                          <a:schemeClr val="tx1"/>
                        </a:solidFill>
                        <a:latin typeface="Times New Roman" pitchFamily="18" charset="0"/>
                        <a:cs typeface="Times New Roman" pitchFamily="18" charset="0"/>
                      </a:endParaRPr>
                    </a:p>
                  </a:txBody>
                  <a:tcPr marL="91438" marR="91438" marT="45718" marB="45718" anchor="ctr"/>
                </a:tc>
                <a:tc>
                  <a:txBody>
                    <a:bodyPr/>
                    <a:lstStyle/>
                    <a:p>
                      <a:pPr algn="ctr" fontAlgn="ctr"/>
                      <a:r>
                        <a:rPr lang="en-US" altLang="zh-TW" sz="2200" kern="1200" dirty="0" smtClean="0">
                          <a:latin typeface="Times New Roman" pitchFamily="18" charset="0"/>
                          <a:cs typeface="Times New Roman" pitchFamily="18" charset="0"/>
                        </a:rPr>
                        <a:t>Jul 1997</a:t>
                      </a:r>
                      <a:endParaRPr lang="zh-TW" altLang="en-US" sz="2200" b="1"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fontAlgn="ctr"/>
                      <a:r>
                        <a:rPr lang="en-US" altLang="zh-TW" sz="2200" kern="1200" dirty="0" smtClean="0">
                          <a:latin typeface="Times New Roman" pitchFamily="18" charset="0"/>
                          <a:cs typeface="Times New Roman" pitchFamily="18" charset="0"/>
                        </a:rPr>
                        <a:t>Once a month</a:t>
                      </a:r>
                      <a:endParaRPr lang="zh-TW" altLang="en-US" sz="2200" b="1" kern="1200" dirty="0" smtClean="0">
                        <a:solidFill>
                          <a:schemeClr val="tx1"/>
                        </a:solidFill>
                        <a:latin typeface="Times New Roman" pitchFamily="18" charset="0"/>
                        <a:ea typeface="+mn-ea"/>
                        <a:cs typeface="Times New Roman" pitchFamily="18" charset="0"/>
                      </a:endParaRPr>
                    </a:p>
                  </a:txBody>
                  <a:tcPr marL="9525" marR="9525" marT="9525" marB="0" anchor="ctr"/>
                </a:tc>
              </a:tr>
              <a:tr h="886293">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TW" sz="2200" dirty="0" smtClean="0">
                          <a:latin typeface="Times New Roman" pitchFamily="18" charset="0"/>
                          <a:cs typeface="Times New Roman" pitchFamily="18" charset="0"/>
                        </a:rPr>
                        <a:t>(4) Trust in Government</a:t>
                      </a:r>
                      <a:endParaRPr lang="en-US" altLang="zh-TW" sz="2200" b="1" dirty="0" smtClean="0">
                        <a:solidFill>
                          <a:schemeClr val="tx1"/>
                        </a:solidFill>
                        <a:latin typeface="Times New Roman" pitchFamily="18" charset="0"/>
                        <a:cs typeface="Times New Roman" pitchFamily="18" charset="0"/>
                      </a:endParaRPr>
                    </a:p>
                  </a:txBody>
                  <a:tcPr marL="91438" marR="91438" marT="45718" marB="45718" anchor="ctr"/>
                </a:tc>
                <a:tc>
                  <a:txBody>
                    <a:bodyPr/>
                    <a:lstStyle/>
                    <a:p>
                      <a:pPr algn="ctr" fontAlgn="ctr"/>
                      <a:r>
                        <a:rPr lang="en-US" altLang="zh-TW" sz="2200" kern="1200" dirty="0" smtClean="0">
                          <a:latin typeface="Times New Roman" pitchFamily="18" charset="0"/>
                          <a:cs typeface="Times New Roman" pitchFamily="18" charset="0"/>
                        </a:rPr>
                        <a:t>Dec 1992</a:t>
                      </a:r>
                      <a:endParaRPr lang="zh-TW" altLang="en-US" sz="2200" b="1" kern="1200" dirty="0" smtClean="0">
                        <a:solidFill>
                          <a:schemeClr val="tx1"/>
                        </a:solidFill>
                        <a:latin typeface="Times New Roman" pitchFamily="18" charset="0"/>
                        <a:ea typeface="+mn-ea"/>
                        <a:cs typeface="Times New Roman" pitchFamily="18" charset="0"/>
                      </a:endParaRPr>
                    </a:p>
                  </a:txBody>
                  <a:tcPr marL="9525" marR="9525" marT="9525" marB="0" anchor="ctr"/>
                </a:tc>
                <a:tc>
                  <a:txBody>
                    <a:bodyPr/>
                    <a:lstStyle/>
                    <a:p>
                      <a:pPr algn="ctr" fontAlgn="ctr"/>
                      <a:r>
                        <a:rPr lang="en-US" altLang="zh-TW" sz="2200" kern="1200" dirty="0" smtClean="0">
                          <a:latin typeface="Times New Roman" pitchFamily="18" charset="0"/>
                          <a:cs typeface="Times New Roman" pitchFamily="18" charset="0"/>
                        </a:rPr>
                        <a:t>Once a quarter</a:t>
                      </a:r>
                      <a:endParaRPr lang="zh-TW" altLang="en-US" sz="2200" b="1" kern="1200" dirty="0" smtClean="0">
                        <a:solidFill>
                          <a:schemeClr val="tx1"/>
                        </a:solidFill>
                        <a:latin typeface="Times New Roman" pitchFamily="18" charset="0"/>
                        <a:ea typeface="+mn-ea"/>
                        <a:cs typeface="Times New Roman" pitchFamily="18" charset="0"/>
                      </a:endParaRPr>
                    </a:p>
                  </a:txBody>
                  <a:tcPr marL="9525" marR="9525" marT="9525" marB="0" anchor="ct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B8F9DB14-1CC4-427C-B5C8-3D83C1368D5F}" type="slidenum">
              <a:rPr kumimoji="0" lang="zh-TW" altLang="en-US" sz="2600" b="1">
                <a:solidFill>
                  <a:schemeClr val="bg1"/>
                </a:solidFill>
                <a:latin typeface="Times New Roman" pitchFamily="18" charset="0"/>
                <a:cs typeface="Times New Roman" pitchFamily="18" charset="0"/>
              </a:rPr>
              <a:pPr eaLnBrk="1" hangingPunct="1"/>
              <a:t>14</a:t>
            </a:fld>
            <a:endParaRPr kumimoji="0" lang="zh-TW" altLang="en-US" sz="2600" b="1">
              <a:solidFill>
                <a:schemeClr val="bg1"/>
              </a:solidFill>
              <a:latin typeface="Times New Roman" pitchFamily="18" charset="0"/>
              <a:cs typeface="Times New Roman" pitchFamily="18" charset="0"/>
            </a:endParaRPr>
          </a:p>
        </p:txBody>
      </p:sp>
      <p:sp>
        <p:nvSpPr>
          <p:cNvPr id="6147" name="Line 5"/>
          <p:cNvSpPr>
            <a:spLocks noChangeShapeType="1"/>
          </p:cNvSpPr>
          <p:nvPr/>
        </p:nvSpPr>
        <p:spPr bwMode="auto">
          <a:xfrm>
            <a:off x="395536" y="908720"/>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8" name="標題 10"/>
          <p:cNvSpPr txBox="1">
            <a:spLocks/>
          </p:cNvSpPr>
          <p:nvPr/>
        </p:nvSpPr>
        <p:spPr>
          <a:xfrm>
            <a:off x="457200" y="274638"/>
            <a:ext cx="7620000" cy="511175"/>
          </a:xfrm>
          <a:prstGeom prst="rect">
            <a:avLst/>
          </a:prstGeom>
        </p:spPr>
        <p:txBody>
          <a:bodyPr/>
          <a:lstStyle/>
          <a:p>
            <a:pPr algn="ctr" eaLnBrk="0" hangingPunct="0">
              <a:defRPr/>
            </a:pPr>
            <a:r>
              <a:rPr lang="en-US" altLang="zh-TW" sz="3200" b="1" spc="-100" dirty="0">
                <a:latin typeface="Times New Roman" pitchFamily="18" charset="0"/>
                <a:cs typeface="Times New Roman" pitchFamily="18" charset="0"/>
              </a:rPr>
              <a:t>Conceptual </a:t>
            </a:r>
            <a:r>
              <a:rPr lang="en-US" altLang="zh-TW" sz="3200" b="1" spc="-100" dirty="0" smtClean="0">
                <a:latin typeface="Times New Roman" pitchFamily="18" charset="0"/>
                <a:cs typeface="Times New Roman" pitchFamily="18" charset="0"/>
              </a:rPr>
              <a:t>Framework </a:t>
            </a:r>
            <a:r>
              <a:rPr lang="en-US" altLang="zh-TW" sz="3200" b="1" spc="-100" dirty="0">
                <a:latin typeface="Times New Roman" pitchFamily="18" charset="0"/>
                <a:cs typeface="Times New Roman" pitchFamily="18" charset="0"/>
              </a:rPr>
              <a:t>of PSI</a:t>
            </a:r>
            <a:endParaRPr kumimoji="0" lang="zh-TW" altLang="en-US" sz="4600" spc="-100" dirty="0">
              <a:solidFill>
                <a:schemeClr val="tx2"/>
              </a:solidFill>
            </a:endParaRPr>
          </a:p>
        </p:txBody>
      </p:sp>
      <p:graphicFrame>
        <p:nvGraphicFramePr>
          <p:cNvPr id="6" name="表格 5"/>
          <p:cNvGraphicFramePr>
            <a:graphicFrameLocks noGrp="1"/>
          </p:cNvGraphicFramePr>
          <p:nvPr>
            <p:extLst>
              <p:ext uri="{D42A27DB-BD31-4B8C-83A1-F6EECF244321}">
                <p14:modId xmlns="" xmlns:p14="http://schemas.microsoft.com/office/powerpoint/2010/main" val="2395418879"/>
              </p:ext>
            </p:extLst>
          </p:nvPr>
        </p:nvGraphicFramePr>
        <p:xfrm>
          <a:off x="357188" y="1143000"/>
          <a:ext cx="7786687" cy="5022304"/>
        </p:xfrm>
        <a:graphic>
          <a:graphicData uri="http://schemas.openxmlformats.org/drawingml/2006/table">
            <a:tbl>
              <a:tblPr firstRow="1" bandRow="1">
                <a:tableStyleId>{5C22544A-7EE6-4342-B048-85BDC9FD1C3A}</a:tableStyleId>
              </a:tblPr>
              <a:tblGrid>
                <a:gridCol w="2643187"/>
                <a:gridCol w="1073582"/>
                <a:gridCol w="4069918"/>
              </a:tblGrid>
              <a:tr h="830929">
                <a:tc>
                  <a:txBody>
                    <a:bodyPr/>
                    <a:lstStyle/>
                    <a:p>
                      <a:pPr algn="ctr"/>
                      <a:r>
                        <a:rPr lang="en-US" altLang="zh-TW" sz="2000" dirty="0" smtClean="0">
                          <a:solidFill>
                            <a:srgbClr val="FFFF00"/>
                          </a:solidFill>
                          <a:latin typeface="Times New Roman" pitchFamily="18" charset="0"/>
                          <a:cs typeface="Times New Roman" pitchFamily="18" charset="0"/>
                        </a:rPr>
                        <a:t>Government Appraisal</a:t>
                      </a:r>
                      <a:r>
                        <a:rPr lang="en-US" altLang="zh-TW" sz="2000" baseline="0" dirty="0" smtClean="0">
                          <a:solidFill>
                            <a:srgbClr val="FFFF00"/>
                          </a:solidFill>
                          <a:latin typeface="Times New Roman" pitchFamily="18" charset="0"/>
                          <a:cs typeface="Times New Roman" pitchFamily="18" charset="0"/>
                        </a:rPr>
                        <a:t> </a:t>
                      </a:r>
                      <a:r>
                        <a:rPr lang="en-US" altLang="zh-TW" sz="2000" dirty="0" smtClean="0">
                          <a:solidFill>
                            <a:srgbClr val="FFFF00"/>
                          </a:solidFill>
                          <a:latin typeface="Times New Roman" pitchFamily="18" charset="0"/>
                          <a:cs typeface="Times New Roman" pitchFamily="18" charset="0"/>
                        </a:rPr>
                        <a:t>(GA)</a:t>
                      </a:r>
                      <a:endParaRPr lang="zh-TW" altLang="en-US" sz="2000" dirty="0">
                        <a:solidFill>
                          <a:srgbClr val="FFFF00"/>
                        </a:solidFill>
                        <a:latin typeface="Times New Roman" pitchFamily="18" charset="0"/>
                        <a:cs typeface="Times New Roman" pitchFamily="18" charset="0"/>
                      </a:endParaRPr>
                    </a:p>
                  </a:txBody>
                  <a:tcPr marL="91451" marR="91451" marT="45717" marB="45717" anchor="ctr"/>
                </a:tc>
                <a:tc>
                  <a:txBody>
                    <a:bodyPr/>
                    <a:lstStyle/>
                    <a:p>
                      <a:pPr algn="ctr" fontAlgn="ctr"/>
                      <a:r>
                        <a:rPr lang="en-US" altLang="zh-TW" sz="2000" kern="1200" dirty="0" smtClean="0">
                          <a:latin typeface="Times New Roman" pitchFamily="18" charset="0"/>
                          <a:cs typeface="Times New Roman" pitchFamily="18" charset="0"/>
                        </a:rPr>
                        <a:t>Data</a:t>
                      </a:r>
                      <a:endParaRPr lang="zh-TW" altLang="en-US" sz="2000" b="1" kern="1200" dirty="0" smtClean="0">
                        <a:solidFill>
                          <a:schemeClr val="tx1"/>
                        </a:solidFill>
                        <a:latin typeface="Times New Roman" pitchFamily="18" charset="0"/>
                        <a:ea typeface="+mn-ea"/>
                        <a:cs typeface="Times New Roman" pitchFamily="18" charset="0"/>
                      </a:endParaRPr>
                    </a:p>
                  </a:txBody>
                  <a:tcPr marL="9526" marR="9526" marT="9524" marB="0" anchor="ctr"/>
                </a:tc>
                <a:tc>
                  <a:txBody>
                    <a:bodyPr/>
                    <a:lstStyle/>
                    <a:p>
                      <a:pPr algn="ctr" fontAlgn="ctr"/>
                      <a:r>
                        <a:rPr lang="en-US" altLang="zh-TW" sz="2000" kern="1200" dirty="0" smtClean="0">
                          <a:latin typeface="Times New Roman" pitchFamily="18" charset="0"/>
                          <a:cs typeface="Times New Roman" pitchFamily="18" charset="0"/>
                        </a:rPr>
                        <a:t>Question wordings</a:t>
                      </a:r>
                      <a:endParaRPr lang="zh-TW" altLang="en-US" sz="2000" b="1" kern="1200" dirty="0" smtClean="0">
                        <a:solidFill>
                          <a:schemeClr val="tx1"/>
                        </a:solidFill>
                        <a:latin typeface="Times New Roman" pitchFamily="18" charset="0"/>
                        <a:ea typeface="+mn-ea"/>
                        <a:cs typeface="Times New Roman" pitchFamily="18" charset="0"/>
                      </a:endParaRPr>
                    </a:p>
                  </a:txBody>
                  <a:tcPr marL="9526" marR="9526" marT="9524" marB="0" anchor="ctr"/>
                </a:tc>
              </a:tr>
              <a:tr h="152865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TW" sz="1600" dirty="0" smtClean="0">
                          <a:latin typeface="Times New Roman" pitchFamily="18" charset="0"/>
                          <a:cs typeface="Times New Roman" pitchFamily="18" charset="0"/>
                        </a:rPr>
                        <a:t>(1) </a:t>
                      </a:r>
                      <a:r>
                        <a:rPr lang="en-US" altLang="zh-TW" sz="1600" b="1" dirty="0" smtClean="0">
                          <a:solidFill>
                            <a:srgbClr val="0000FF"/>
                          </a:solidFill>
                          <a:latin typeface="Times New Roman" pitchFamily="18" charset="0"/>
                          <a:cs typeface="Times New Roman" pitchFamily="18" charset="0"/>
                        </a:rPr>
                        <a:t>CE Rating</a:t>
                      </a:r>
                    </a:p>
                  </a:txBody>
                  <a:tcPr marL="91451" marR="91451" marT="45717" marB="45717" anchor="ctr"/>
                </a:tc>
                <a:tc>
                  <a:txBody>
                    <a:bodyPr/>
                    <a:lstStyle/>
                    <a:p>
                      <a:pPr algn="ctr" fontAlgn="ctr"/>
                      <a:r>
                        <a:rPr lang="en-US" altLang="zh-TW" sz="1600" b="1" kern="1200" dirty="0" smtClean="0">
                          <a:latin typeface="Times New Roman" pitchFamily="18" charset="0"/>
                          <a:cs typeface="Times New Roman" pitchFamily="18" charset="0"/>
                        </a:rPr>
                        <a:t>0 to</a:t>
                      </a:r>
                      <a:r>
                        <a:rPr lang="zh-TW" altLang="en-US" sz="1600" b="1" kern="1200" dirty="0" smtClean="0">
                          <a:latin typeface="Times New Roman" pitchFamily="18" charset="0"/>
                          <a:cs typeface="Times New Roman" pitchFamily="18" charset="0"/>
                        </a:rPr>
                        <a:t> </a:t>
                      </a:r>
                      <a:r>
                        <a:rPr lang="en-US" altLang="zh-TW" sz="1600" b="1" kern="1200" dirty="0" smtClean="0">
                          <a:latin typeface="Times New Roman" pitchFamily="18" charset="0"/>
                          <a:cs typeface="Times New Roman" pitchFamily="18" charset="0"/>
                        </a:rPr>
                        <a:t>100</a:t>
                      </a:r>
                    </a:p>
                    <a:p>
                      <a:pPr algn="ctr" fontAlgn="ctr"/>
                      <a:r>
                        <a:rPr lang="en-US" altLang="zh-TW" sz="1600" b="1" kern="1200" dirty="0" smtClean="0">
                          <a:latin typeface="Times New Roman" pitchFamily="18" charset="0"/>
                          <a:cs typeface="Times New Roman" pitchFamily="18" charset="0"/>
                        </a:rPr>
                        <a:t>marks</a:t>
                      </a:r>
                      <a:endParaRPr lang="zh-TW" altLang="en-US" sz="1600" b="1" kern="1200" dirty="0" smtClean="0">
                        <a:solidFill>
                          <a:schemeClr val="tx1"/>
                        </a:solidFill>
                        <a:latin typeface="Times New Roman" pitchFamily="18" charset="0"/>
                        <a:ea typeface="+mn-ea"/>
                        <a:cs typeface="Times New Roman" pitchFamily="18" charset="0"/>
                      </a:endParaRPr>
                    </a:p>
                  </a:txBody>
                  <a:tcPr marL="9526" marR="9526" marT="9524" marB="0" anchor="ctr"/>
                </a:tc>
                <a:tc>
                  <a:txBody>
                    <a:bodyPr/>
                    <a:lstStyle/>
                    <a:p>
                      <a:pPr marL="173038" indent="0" algn="just" fontAlgn="ctr">
                        <a:tabLst>
                          <a:tab pos="3862388" algn="l"/>
                        </a:tabLst>
                      </a:pPr>
                      <a:r>
                        <a:rPr lang="en-US" altLang="zh-TW" sz="1400" kern="1200" dirty="0" smtClean="0">
                          <a:latin typeface="Times New Roman" pitchFamily="18" charset="0"/>
                          <a:cs typeface="Times New Roman" pitchFamily="18" charset="0"/>
                        </a:rPr>
                        <a:t>Please use a scale of 0-100 to rate your extent of support to the Chief Executive Donald Tsang Yam-</a:t>
                      </a:r>
                      <a:r>
                        <a:rPr lang="en-US" altLang="zh-TW" sz="1400" kern="1200" dirty="0" err="1" smtClean="0">
                          <a:latin typeface="Times New Roman" pitchFamily="18" charset="0"/>
                          <a:cs typeface="Times New Roman" pitchFamily="18" charset="0"/>
                        </a:rPr>
                        <a:t>kuen</a:t>
                      </a:r>
                      <a:r>
                        <a:rPr lang="en-US" altLang="zh-TW" sz="1400" kern="1200" dirty="0" smtClean="0">
                          <a:latin typeface="Times New Roman" pitchFamily="18" charset="0"/>
                          <a:cs typeface="Times New Roman" pitchFamily="18" charset="0"/>
                        </a:rPr>
                        <a:t>, with 0 indicating absolutely not supportive, 100 indicating absolutely supportive and 50 indicating half-half. How would you rate the Chief Executive Donald Tsang Yam-</a:t>
                      </a:r>
                      <a:r>
                        <a:rPr lang="en-US" altLang="zh-TW" sz="1400" kern="1200" dirty="0" err="1" smtClean="0">
                          <a:latin typeface="Times New Roman" pitchFamily="18" charset="0"/>
                          <a:cs typeface="Times New Roman" pitchFamily="18" charset="0"/>
                        </a:rPr>
                        <a:t>kuen</a:t>
                      </a:r>
                      <a:r>
                        <a:rPr lang="en-US" altLang="zh-TW" sz="1400" kern="1200" dirty="0" smtClean="0">
                          <a:latin typeface="Times New Roman" pitchFamily="18" charset="0"/>
                          <a:cs typeface="Times New Roman" pitchFamily="18" charset="0"/>
                        </a:rPr>
                        <a:t>?</a:t>
                      </a:r>
                      <a:endParaRPr lang="zh-TW" altLang="en-US" sz="1400" b="0" kern="1200" dirty="0" smtClean="0">
                        <a:solidFill>
                          <a:schemeClr val="tx1"/>
                        </a:solidFill>
                        <a:latin typeface="Times New Roman" pitchFamily="18" charset="0"/>
                        <a:ea typeface="+mn-ea"/>
                        <a:cs typeface="Times New Roman" pitchFamily="18" charset="0"/>
                      </a:endParaRPr>
                    </a:p>
                  </a:txBody>
                  <a:tcPr marL="9526" marR="179999" marT="9524" marB="0" anchor="ctr"/>
                </a:tc>
              </a:tr>
              <a:tr h="769969">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TW" sz="1600" kern="1200" dirty="0" smtClean="0">
                          <a:latin typeface="Times New Roman" pitchFamily="18" charset="0"/>
                          <a:cs typeface="Times New Roman" pitchFamily="18" charset="0"/>
                        </a:rPr>
                        <a:t>(2) </a:t>
                      </a:r>
                      <a:r>
                        <a:rPr lang="en-US" altLang="zh-TW" sz="1600" b="1" kern="1200" dirty="0" smtClean="0">
                          <a:solidFill>
                            <a:srgbClr val="0000FF"/>
                          </a:solidFill>
                          <a:latin typeface="Times New Roman" pitchFamily="18" charset="0"/>
                          <a:cs typeface="Times New Roman" pitchFamily="18" charset="0"/>
                        </a:rPr>
                        <a:t>Net</a:t>
                      </a:r>
                      <a:r>
                        <a:rPr lang="en-US" altLang="zh-TW" sz="1600" dirty="0" smtClean="0">
                          <a:latin typeface="Times New Roman" pitchFamily="18" charset="0"/>
                          <a:cs typeface="Times New Roman" pitchFamily="18" charset="0"/>
                        </a:rPr>
                        <a:t> CE Approval rate</a:t>
                      </a:r>
                      <a:endParaRPr lang="en-US" altLang="zh-TW" sz="1600" b="1" dirty="0" smtClean="0">
                        <a:solidFill>
                          <a:schemeClr val="tx1"/>
                        </a:solidFill>
                        <a:latin typeface="Times New Roman" pitchFamily="18" charset="0"/>
                        <a:cs typeface="Times New Roman" pitchFamily="18" charset="0"/>
                      </a:endParaRPr>
                    </a:p>
                  </a:txBody>
                  <a:tcPr marL="91451" marR="91451" marT="45717" marB="45717" anchor="ctr"/>
                </a:tc>
                <a:tc>
                  <a:txBody>
                    <a:bodyPr/>
                    <a:lstStyle/>
                    <a:p>
                      <a:pPr algn="ctr" fontAlgn="ctr"/>
                      <a:r>
                        <a:rPr lang="en-US" altLang="zh-TW" sz="1600" b="1" kern="1200" dirty="0" smtClean="0">
                          <a:latin typeface="Times New Roman" pitchFamily="18" charset="0"/>
                          <a:cs typeface="Times New Roman" pitchFamily="18" charset="0"/>
                        </a:rPr>
                        <a:t>-100%</a:t>
                      </a:r>
                      <a:r>
                        <a:rPr lang="zh-TW" altLang="en-US" sz="1600" b="1" kern="1200" dirty="0" smtClean="0">
                          <a:latin typeface="Times New Roman" pitchFamily="18" charset="0"/>
                          <a:cs typeface="Times New Roman" pitchFamily="18" charset="0"/>
                        </a:rPr>
                        <a:t> </a:t>
                      </a:r>
                      <a:r>
                        <a:rPr lang="en-US" altLang="zh-TW" sz="1600" b="1" kern="1200" dirty="0" smtClean="0">
                          <a:latin typeface="Times New Roman" pitchFamily="18" charset="0"/>
                          <a:cs typeface="Times New Roman" pitchFamily="18" charset="0"/>
                        </a:rPr>
                        <a:t>to</a:t>
                      </a:r>
                    </a:p>
                    <a:p>
                      <a:pPr algn="ctr" fontAlgn="ctr"/>
                      <a:r>
                        <a:rPr lang="en-US" altLang="zh-TW" sz="1600" b="1" kern="1200" dirty="0" smtClean="0">
                          <a:latin typeface="Times New Roman" pitchFamily="18" charset="0"/>
                          <a:cs typeface="Times New Roman" pitchFamily="18" charset="0"/>
                        </a:rPr>
                        <a:t>+100%</a:t>
                      </a:r>
                      <a:endParaRPr lang="zh-TW" altLang="en-US" sz="1600" b="1" kern="1200" dirty="0" smtClean="0">
                        <a:solidFill>
                          <a:schemeClr val="tx1"/>
                        </a:solidFill>
                        <a:latin typeface="Times New Roman" pitchFamily="18" charset="0"/>
                        <a:ea typeface="+mn-ea"/>
                        <a:cs typeface="Times New Roman" pitchFamily="18" charset="0"/>
                      </a:endParaRPr>
                    </a:p>
                  </a:txBody>
                  <a:tcPr marL="9526" marR="9526" marT="9524" marB="0" anchor="ctr"/>
                </a:tc>
                <a:tc>
                  <a:txBody>
                    <a:bodyPr/>
                    <a:lstStyle/>
                    <a:p>
                      <a:pPr marL="173038" indent="0" algn="just" defTabSz="914400" rtl="0" eaLnBrk="1" fontAlgn="ctr" latinLnBrk="0" hangingPunct="1">
                        <a:tabLst>
                          <a:tab pos="3862388" algn="l"/>
                        </a:tabLst>
                      </a:pPr>
                      <a:r>
                        <a:rPr lang="en-US" altLang="zh-TW" sz="1400" kern="1200" dirty="0" smtClean="0">
                          <a:latin typeface="Times New Roman" pitchFamily="18" charset="0"/>
                          <a:cs typeface="Times New Roman" pitchFamily="18" charset="0"/>
                        </a:rPr>
                        <a:t>If a general election of the Chief Executive were to be held tomorrow, and you had the right to vote, would you vote for Donald Tsang Yam-</a:t>
                      </a:r>
                      <a:r>
                        <a:rPr lang="en-US" altLang="zh-TW" sz="1400" kern="1200" dirty="0" err="1" smtClean="0">
                          <a:latin typeface="Times New Roman" pitchFamily="18" charset="0"/>
                          <a:cs typeface="Times New Roman" pitchFamily="18" charset="0"/>
                        </a:rPr>
                        <a:t>kuen</a:t>
                      </a:r>
                      <a:r>
                        <a:rPr lang="en-US" altLang="zh-TW" sz="1400" kern="1200" dirty="0" smtClean="0">
                          <a:latin typeface="Times New Roman" pitchFamily="18" charset="0"/>
                          <a:cs typeface="Times New Roman" pitchFamily="18" charset="0"/>
                        </a:rPr>
                        <a:t>?</a:t>
                      </a:r>
                      <a:endParaRPr lang="zh-TW" altLang="en-US" sz="1400" b="0" kern="1200" dirty="0" smtClean="0">
                        <a:solidFill>
                          <a:schemeClr val="tx1"/>
                        </a:solidFill>
                        <a:latin typeface="Times New Roman" pitchFamily="18" charset="0"/>
                        <a:ea typeface="+mn-ea"/>
                        <a:cs typeface="Times New Roman" pitchFamily="18" charset="0"/>
                      </a:endParaRPr>
                    </a:p>
                  </a:txBody>
                  <a:tcPr marL="9526" marR="179999" marT="9524" marB="0" anchor="ctr"/>
                </a:tc>
              </a:tr>
              <a:tr h="104522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TW" sz="1600" kern="1200" dirty="0" smtClean="0">
                          <a:latin typeface="Times New Roman" pitchFamily="18" charset="0"/>
                          <a:cs typeface="Times New Roman" pitchFamily="18" charset="0"/>
                        </a:rPr>
                        <a:t>(3) </a:t>
                      </a:r>
                      <a:r>
                        <a:rPr lang="en-US" altLang="zh-TW" sz="1600" b="1" kern="1200" dirty="0" smtClean="0">
                          <a:solidFill>
                            <a:srgbClr val="0000FF"/>
                          </a:solidFill>
                          <a:latin typeface="Times New Roman" pitchFamily="18" charset="0"/>
                          <a:cs typeface="Times New Roman" pitchFamily="18" charset="0"/>
                        </a:rPr>
                        <a:t>Mean value</a:t>
                      </a:r>
                      <a:r>
                        <a:rPr lang="en-US" altLang="zh-TW" sz="1600" dirty="0" smtClean="0">
                          <a:latin typeface="Times New Roman" pitchFamily="18" charset="0"/>
                          <a:cs typeface="Times New Roman" pitchFamily="18" charset="0"/>
                        </a:rPr>
                        <a:t> Government</a:t>
                      </a:r>
                      <a:br>
                        <a:rPr lang="en-US" altLang="zh-TW" sz="1600" dirty="0" smtClean="0">
                          <a:latin typeface="Times New Roman" pitchFamily="18" charset="0"/>
                          <a:cs typeface="Times New Roman" pitchFamily="18" charset="0"/>
                        </a:rPr>
                      </a:br>
                      <a:r>
                        <a:rPr lang="en-US" altLang="zh-TW" sz="1600" dirty="0" smtClean="0">
                          <a:latin typeface="Times New Roman" pitchFamily="18" charset="0"/>
                          <a:cs typeface="Times New Roman" pitchFamily="18" charset="0"/>
                        </a:rPr>
                        <a:t>Satisfaction</a:t>
                      </a:r>
                      <a:endParaRPr lang="en-US" altLang="zh-TW" sz="1600" b="1" dirty="0" smtClean="0">
                        <a:solidFill>
                          <a:schemeClr val="tx1"/>
                        </a:solidFill>
                        <a:latin typeface="Times New Roman" pitchFamily="18" charset="0"/>
                        <a:cs typeface="Times New Roman" pitchFamily="18" charset="0"/>
                      </a:endParaRPr>
                    </a:p>
                  </a:txBody>
                  <a:tcPr marL="91451" marR="91451" marT="45717" marB="45717" anchor="ctr"/>
                </a:tc>
                <a:tc>
                  <a:txBody>
                    <a:bodyPr/>
                    <a:lstStyle/>
                    <a:p>
                      <a:pPr algn="ctr" fontAlgn="ctr"/>
                      <a:r>
                        <a:rPr lang="en-US" altLang="zh-TW" sz="1600" b="1" kern="1200" dirty="0" smtClean="0">
                          <a:latin typeface="Times New Roman" pitchFamily="18" charset="0"/>
                          <a:cs typeface="Times New Roman" pitchFamily="18" charset="0"/>
                        </a:rPr>
                        <a:t>1 to</a:t>
                      </a:r>
                      <a:r>
                        <a:rPr lang="zh-TW" altLang="en-US" sz="1600" b="1" kern="1200" dirty="0" smtClean="0">
                          <a:latin typeface="Times New Roman" pitchFamily="18" charset="0"/>
                          <a:cs typeface="Times New Roman" pitchFamily="18" charset="0"/>
                        </a:rPr>
                        <a:t> </a:t>
                      </a:r>
                      <a:r>
                        <a:rPr lang="en-US" altLang="zh-TW" sz="1600" b="1" kern="1200" dirty="0" smtClean="0">
                          <a:latin typeface="Times New Roman" pitchFamily="18" charset="0"/>
                          <a:cs typeface="Times New Roman" pitchFamily="18" charset="0"/>
                        </a:rPr>
                        <a:t>5 marks</a:t>
                      </a:r>
                      <a:endParaRPr lang="zh-TW" altLang="en-US" sz="1600" b="1" kern="1200" dirty="0" smtClean="0">
                        <a:solidFill>
                          <a:schemeClr val="tx1"/>
                        </a:solidFill>
                        <a:latin typeface="Times New Roman" pitchFamily="18" charset="0"/>
                        <a:ea typeface="+mn-ea"/>
                        <a:cs typeface="Times New Roman" pitchFamily="18" charset="0"/>
                      </a:endParaRPr>
                    </a:p>
                  </a:txBody>
                  <a:tcPr marL="9526" marR="9526" marT="9524" marB="0" anchor="ctr"/>
                </a:tc>
                <a:tc>
                  <a:txBody>
                    <a:bodyPr/>
                    <a:lstStyle/>
                    <a:p>
                      <a:pPr marL="173038" indent="0" algn="just" defTabSz="914400" rtl="0" eaLnBrk="1" fontAlgn="ctr" latinLnBrk="0" hangingPunct="1">
                        <a:tabLst>
                          <a:tab pos="3862388" algn="l"/>
                        </a:tabLst>
                      </a:pPr>
                      <a:r>
                        <a:rPr lang="en-US" altLang="zh-TW" sz="1400" kern="1200" dirty="0" smtClean="0">
                          <a:latin typeface="Times New Roman" pitchFamily="18" charset="0"/>
                          <a:cs typeface="Times New Roman" pitchFamily="18" charset="0"/>
                        </a:rPr>
                        <a:t>Are you satisfied with the overall performance of the HKSAR Government? (Interviewer to probe extent)</a:t>
                      </a:r>
                      <a:endParaRPr lang="zh-TW" altLang="en-US" sz="1400" b="0" kern="1200" dirty="0" smtClean="0">
                        <a:solidFill>
                          <a:schemeClr val="tx1"/>
                        </a:solidFill>
                        <a:latin typeface="Times New Roman" pitchFamily="18" charset="0"/>
                        <a:ea typeface="+mn-ea"/>
                        <a:cs typeface="Times New Roman" pitchFamily="18" charset="0"/>
                      </a:endParaRPr>
                    </a:p>
                  </a:txBody>
                  <a:tcPr marL="9526" marR="179999" marT="9524" marB="0" anchor="ctr"/>
                </a:tc>
              </a:tr>
              <a:tr h="847536">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TW" sz="1600" kern="1200" dirty="0" smtClean="0">
                          <a:latin typeface="Times New Roman" pitchFamily="18" charset="0"/>
                          <a:cs typeface="Times New Roman" pitchFamily="18" charset="0"/>
                        </a:rPr>
                        <a:t>(4) </a:t>
                      </a:r>
                      <a:r>
                        <a:rPr lang="en-US" altLang="zh-TW" sz="1600" b="1" kern="1200" dirty="0" smtClean="0">
                          <a:solidFill>
                            <a:srgbClr val="0000FF"/>
                          </a:solidFill>
                          <a:latin typeface="Times New Roman" pitchFamily="18" charset="0"/>
                          <a:cs typeface="Times New Roman" pitchFamily="18" charset="0"/>
                        </a:rPr>
                        <a:t>Mean value</a:t>
                      </a:r>
                      <a:r>
                        <a:rPr lang="en-US" altLang="zh-TW" sz="1600" dirty="0" smtClean="0">
                          <a:latin typeface="Times New Roman" pitchFamily="18" charset="0"/>
                          <a:cs typeface="Times New Roman" pitchFamily="18" charset="0"/>
                        </a:rPr>
                        <a:t> Trust in Govt.</a:t>
                      </a:r>
                      <a:endParaRPr lang="en-US" altLang="zh-TW" sz="1600" b="1" dirty="0" smtClean="0">
                        <a:solidFill>
                          <a:schemeClr val="tx1"/>
                        </a:solidFill>
                        <a:latin typeface="Times New Roman" pitchFamily="18" charset="0"/>
                        <a:cs typeface="Times New Roman" pitchFamily="18" charset="0"/>
                      </a:endParaRPr>
                    </a:p>
                  </a:txBody>
                  <a:tcPr marL="91451" marR="91451" marT="45717" marB="45717" anchor="ctr"/>
                </a:tc>
                <a:tc>
                  <a:txBody>
                    <a:bodyPr/>
                    <a:lstStyle/>
                    <a:p>
                      <a:pPr algn="ctr" fontAlgn="ctr"/>
                      <a:r>
                        <a:rPr lang="en-US" altLang="zh-TW" sz="1600" b="1" kern="1200" dirty="0" smtClean="0">
                          <a:latin typeface="Times New Roman" pitchFamily="18" charset="0"/>
                          <a:cs typeface="Times New Roman" pitchFamily="18" charset="0"/>
                        </a:rPr>
                        <a:t>1 to 5 marks</a:t>
                      </a:r>
                      <a:endParaRPr lang="zh-TW" altLang="en-US" sz="1600" b="1" kern="1200" dirty="0" smtClean="0">
                        <a:solidFill>
                          <a:schemeClr val="tx1"/>
                        </a:solidFill>
                        <a:latin typeface="Times New Roman" pitchFamily="18" charset="0"/>
                        <a:ea typeface="+mn-ea"/>
                        <a:cs typeface="Times New Roman" pitchFamily="18" charset="0"/>
                      </a:endParaRPr>
                    </a:p>
                  </a:txBody>
                  <a:tcPr marL="9526" marR="9526" marT="9524" marB="0" anchor="ctr"/>
                </a:tc>
                <a:tc>
                  <a:txBody>
                    <a:bodyPr/>
                    <a:lstStyle/>
                    <a:p>
                      <a:pPr marL="173038" indent="0" algn="just" defTabSz="914400" rtl="0" eaLnBrk="1" fontAlgn="ctr" latinLnBrk="0" hangingPunct="1">
                        <a:tabLst>
                          <a:tab pos="3862388" algn="l"/>
                        </a:tabLst>
                      </a:pPr>
                      <a:r>
                        <a:rPr lang="en-US" altLang="zh-TW" sz="1400" kern="1200" dirty="0" smtClean="0">
                          <a:latin typeface="Times New Roman" pitchFamily="18" charset="0"/>
                          <a:cs typeface="Times New Roman" pitchFamily="18" charset="0"/>
                        </a:rPr>
                        <a:t>On the whole, do you trust the Hong Kong Government (before 1-7-97) / HKSAR Government (after 1-7-97)? (Interviewer to probe extent)</a:t>
                      </a:r>
                      <a:endParaRPr lang="zh-TW" altLang="en-US" sz="1400" b="0" kern="1200" dirty="0" smtClean="0">
                        <a:solidFill>
                          <a:schemeClr val="tx1"/>
                        </a:solidFill>
                        <a:latin typeface="Times New Roman" pitchFamily="18" charset="0"/>
                        <a:ea typeface="+mn-ea"/>
                        <a:cs typeface="Times New Roman" pitchFamily="18" charset="0"/>
                      </a:endParaRPr>
                    </a:p>
                  </a:txBody>
                  <a:tcPr marL="9526" marR="179999" marT="9524" marB="0" anchor="ct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98C1A24F-5ED2-4E79-9A51-40F42A667F44}" type="slidenum">
              <a:rPr kumimoji="0" lang="zh-TW" altLang="en-US" sz="2600" b="1">
                <a:solidFill>
                  <a:schemeClr val="bg1"/>
                </a:solidFill>
                <a:latin typeface="Times New Roman" pitchFamily="18" charset="0"/>
                <a:cs typeface="Times New Roman" pitchFamily="18" charset="0"/>
              </a:rPr>
              <a:pPr eaLnBrk="1" hangingPunct="1"/>
              <a:t>15</a:t>
            </a:fld>
            <a:endParaRPr kumimoji="0" lang="zh-TW" altLang="en-US" sz="2600" b="1">
              <a:solidFill>
                <a:schemeClr val="bg1"/>
              </a:solidFill>
              <a:latin typeface="Times New Roman" pitchFamily="18" charset="0"/>
              <a:cs typeface="Times New Roman" pitchFamily="18" charset="0"/>
            </a:endParaRPr>
          </a:p>
        </p:txBody>
      </p:sp>
      <p:sp>
        <p:nvSpPr>
          <p:cNvPr id="7171" name="Line 5"/>
          <p:cNvSpPr>
            <a:spLocks noChangeShapeType="1"/>
          </p:cNvSpPr>
          <p:nvPr/>
        </p:nvSpPr>
        <p:spPr bwMode="auto">
          <a:xfrm>
            <a:off x="395536" y="908720"/>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8" name="標題 10"/>
          <p:cNvSpPr txBox="1">
            <a:spLocks/>
          </p:cNvSpPr>
          <p:nvPr/>
        </p:nvSpPr>
        <p:spPr>
          <a:xfrm>
            <a:off x="457200" y="274638"/>
            <a:ext cx="7620000" cy="511175"/>
          </a:xfrm>
          <a:prstGeom prst="rect">
            <a:avLst/>
          </a:prstGeom>
        </p:spPr>
        <p:txBody>
          <a:bodyPr/>
          <a:lstStyle/>
          <a:p>
            <a:pPr algn="ctr" eaLnBrk="0" hangingPunct="0">
              <a:defRPr/>
            </a:pPr>
            <a:r>
              <a:rPr lang="en-US" altLang="zh-TW" sz="3200" b="1" spc="-100" dirty="0">
                <a:latin typeface="Times New Roman" pitchFamily="18" charset="0"/>
                <a:cs typeface="Times New Roman" pitchFamily="18" charset="0"/>
              </a:rPr>
              <a:t>Conceptual </a:t>
            </a:r>
            <a:r>
              <a:rPr lang="en-US" altLang="zh-TW" sz="3200" b="1" spc="-100" dirty="0" smtClean="0">
                <a:latin typeface="Times New Roman" pitchFamily="18" charset="0"/>
                <a:cs typeface="Times New Roman" pitchFamily="18" charset="0"/>
              </a:rPr>
              <a:t>Framework </a:t>
            </a:r>
            <a:r>
              <a:rPr lang="en-US" altLang="zh-TW" sz="3200" b="1" spc="-100" dirty="0">
                <a:latin typeface="Times New Roman" pitchFamily="18" charset="0"/>
                <a:cs typeface="Times New Roman" pitchFamily="18" charset="0"/>
              </a:rPr>
              <a:t>of PSI</a:t>
            </a:r>
            <a:endParaRPr kumimoji="0" lang="zh-TW" altLang="en-US" sz="4600" spc="-100" dirty="0">
              <a:solidFill>
                <a:schemeClr val="tx2"/>
              </a:solidFill>
            </a:endParaRPr>
          </a:p>
        </p:txBody>
      </p:sp>
      <p:graphicFrame>
        <p:nvGraphicFramePr>
          <p:cNvPr id="9" name="表格 8"/>
          <p:cNvGraphicFramePr>
            <a:graphicFrameLocks noGrp="1"/>
          </p:cNvGraphicFramePr>
          <p:nvPr>
            <p:extLst>
              <p:ext uri="{D42A27DB-BD31-4B8C-83A1-F6EECF244321}">
                <p14:modId xmlns="" xmlns:p14="http://schemas.microsoft.com/office/powerpoint/2010/main" val="3360190834"/>
              </p:ext>
            </p:extLst>
          </p:nvPr>
        </p:nvGraphicFramePr>
        <p:xfrm>
          <a:off x="357188" y="1143000"/>
          <a:ext cx="7786687" cy="5022305"/>
        </p:xfrm>
        <a:graphic>
          <a:graphicData uri="http://schemas.openxmlformats.org/drawingml/2006/table">
            <a:tbl>
              <a:tblPr firstRow="1" bandRow="1">
                <a:tableStyleId>{00A15C55-8517-42AA-B614-E9B94910E393}</a:tableStyleId>
              </a:tblPr>
              <a:tblGrid>
                <a:gridCol w="3310519"/>
                <a:gridCol w="2059878"/>
                <a:gridCol w="2416290"/>
              </a:tblGrid>
              <a:tr h="929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itchFamily="18" charset="0"/>
                          <a:cs typeface="Times New Roman" pitchFamily="18" charset="0"/>
                        </a:rPr>
                        <a:t> </a:t>
                      </a:r>
                      <a:r>
                        <a:rPr lang="en-US" altLang="zh-TW" sz="2000" dirty="0" smtClean="0">
                          <a:solidFill>
                            <a:srgbClr val="FFFF00"/>
                          </a:solidFill>
                          <a:latin typeface="Times New Roman" pitchFamily="18" charset="0"/>
                          <a:cs typeface="Times New Roman" pitchFamily="18" charset="0"/>
                        </a:rPr>
                        <a:t>Society </a:t>
                      </a:r>
                      <a:r>
                        <a:rPr lang="en-US" altLang="zh-TW" sz="2000" dirty="0" smtClean="0">
                          <a:solidFill>
                            <a:srgbClr val="FFFF00"/>
                          </a:solidFill>
                          <a:latin typeface="Times New Roman" pitchFamily="18" charset="0"/>
                          <a:cs typeface="Times New Roman" pitchFamily="18" charset="0"/>
                        </a:rPr>
                        <a:t>Appraisal</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Times New Roman" pitchFamily="18" charset="0"/>
                          <a:cs typeface="Times New Roman" pitchFamily="18" charset="0"/>
                        </a:rPr>
                        <a:t>Sub-index</a:t>
                      </a:r>
                      <a:r>
                        <a:rPr lang="en-US" altLang="zh-TW" sz="2000" baseline="0" dirty="0" smtClean="0">
                          <a:solidFill>
                            <a:srgbClr val="FFFF00"/>
                          </a:solidFill>
                          <a:latin typeface="Times New Roman" pitchFamily="18" charset="0"/>
                          <a:cs typeface="Times New Roman" pitchFamily="18" charset="0"/>
                        </a:rPr>
                        <a:t> </a:t>
                      </a:r>
                      <a:r>
                        <a:rPr lang="en-US" altLang="zh-TW" sz="2000" dirty="0" smtClean="0">
                          <a:solidFill>
                            <a:srgbClr val="FFFF00"/>
                          </a:solidFill>
                          <a:latin typeface="Times New Roman" pitchFamily="18" charset="0"/>
                          <a:cs typeface="Times New Roman" pitchFamily="18" charset="0"/>
                        </a:rPr>
                        <a:t>(SA</a:t>
                      </a:r>
                      <a:r>
                        <a:rPr lang="en-US" altLang="zh-TW" sz="2000" dirty="0" smtClean="0">
                          <a:solidFill>
                            <a:srgbClr val="FFFF00"/>
                          </a:solidFill>
                          <a:latin typeface="Times New Roman" pitchFamily="18" charset="0"/>
                          <a:cs typeface="Times New Roman" pitchFamily="18" charset="0"/>
                        </a:rPr>
                        <a:t>)</a:t>
                      </a:r>
                      <a:endParaRPr lang="zh-TW" altLang="en-US" sz="2200" b="0" dirty="0" smtClean="0">
                        <a:solidFill>
                          <a:srgbClr val="FFFF00"/>
                        </a:solidFill>
                        <a:latin typeface="Times New Roman" pitchFamily="18" charset="0"/>
                        <a:cs typeface="Times New Roman" pitchFamily="18" charset="0"/>
                      </a:endParaRPr>
                    </a:p>
                  </a:txBody>
                  <a:tcPr marL="91438" marR="91438" marT="45711" marB="45711" anchor="ctr"/>
                </a:tc>
                <a:tc>
                  <a:txBody>
                    <a:bodyPr/>
                    <a:lstStyle/>
                    <a:p>
                      <a:pPr algn="ctr" fontAlgn="ctr"/>
                      <a:r>
                        <a:rPr lang="en-US" altLang="zh-TW" sz="2200" kern="1200" dirty="0" smtClean="0">
                          <a:latin typeface="Times New Roman" pitchFamily="18" charset="0"/>
                          <a:cs typeface="Times New Roman" pitchFamily="18" charset="0"/>
                        </a:rPr>
                        <a:t>Earliest</a:t>
                      </a:r>
                    </a:p>
                    <a:p>
                      <a:pPr algn="ctr" fontAlgn="ctr"/>
                      <a:r>
                        <a:rPr lang="en-US" altLang="zh-TW" sz="2200" kern="1200" dirty="0" smtClean="0">
                          <a:latin typeface="Times New Roman" pitchFamily="18" charset="0"/>
                          <a:cs typeface="Times New Roman" pitchFamily="18" charset="0"/>
                        </a:rPr>
                        <a:t>Data point</a:t>
                      </a:r>
                      <a:endParaRPr lang="zh-TW" altLang="en-US" sz="2200" b="0" kern="1200" dirty="0" smtClean="0">
                        <a:solidFill>
                          <a:schemeClr val="tx1"/>
                        </a:solidFill>
                        <a:latin typeface="Times New Roman" pitchFamily="18" charset="0"/>
                        <a:ea typeface="+mn-ea"/>
                        <a:cs typeface="Times New Roman" pitchFamily="18" charset="0"/>
                      </a:endParaRPr>
                    </a:p>
                  </a:txBody>
                  <a:tcPr marL="9525" marR="9525" marT="9523" marB="0" anchor="ctr"/>
                </a:tc>
                <a:tc>
                  <a:txBody>
                    <a:bodyPr/>
                    <a:lstStyle/>
                    <a:p>
                      <a:pPr algn="ctr" fontAlgn="ctr"/>
                      <a:r>
                        <a:rPr lang="en-US" altLang="zh-TW" sz="2200" kern="1200" dirty="0" smtClean="0">
                          <a:latin typeface="Times New Roman" pitchFamily="18" charset="0"/>
                          <a:cs typeface="Times New Roman" pitchFamily="18" charset="0"/>
                        </a:rPr>
                        <a:t>Data</a:t>
                      </a:r>
                    </a:p>
                    <a:p>
                      <a:pPr algn="ctr" fontAlgn="ctr"/>
                      <a:r>
                        <a:rPr lang="en-US" altLang="zh-TW" sz="2200" kern="1200" dirty="0" smtClean="0">
                          <a:latin typeface="Times New Roman" pitchFamily="18" charset="0"/>
                          <a:cs typeface="Times New Roman" pitchFamily="18" charset="0"/>
                        </a:rPr>
                        <a:t>Frequency</a:t>
                      </a:r>
                      <a:endParaRPr lang="zh-TW" altLang="en-US" sz="2200" b="0" kern="1200" dirty="0" smtClean="0">
                        <a:solidFill>
                          <a:schemeClr val="tx1"/>
                        </a:solidFill>
                        <a:latin typeface="Times New Roman" pitchFamily="18" charset="0"/>
                        <a:ea typeface="+mn-ea"/>
                        <a:cs typeface="Times New Roman" pitchFamily="18" charset="0"/>
                      </a:endParaRPr>
                    </a:p>
                  </a:txBody>
                  <a:tcPr marL="9525" marR="9525" marT="9523" marB="0" anchor="ctr"/>
                </a:tc>
              </a:tr>
              <a:tr h="102328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TW" sz="2200" dirty="0" smtClean="0">
                          <a:latin typeface="Times New Roman" pitchFamily="18" charset="0"/>
                          <a:cs typeface="Times New Roman" pitchFamily="18" charset="0"/>
                        </a:rPr>
                        <a:t>(1) Political condition</a:t>
                      </a:r>
                      <a:endParaRPr lang="zh-TW" altLang="en-US" sz="2200" b="0" dirty="0" smtClean="0">
                        <a:solidFill>
                          <a:schemeClr val="tx1"/>
                        </a:solidFill>
                        <a:latin typeface="Times New Roman" pitchFamily="18" charset="0"/>
                        <a:cs typeface="Times New Roman" pitchFamily="18" charset="0"/>
                      </a:endParaRPr>
                    </a:p>
                  </a:txBody>
                  <a:tcPr marL="91438" marR="91438" marT="45711" marB="45711" anchor="ctr"/>
                </a:tc>
                <a:tc>
                  <a:txBody>
                    <a:bodyPr/>
                    <a:lstStyle/>
                    <a:p>
                      <a:pPr algn="ctr" fontAlgn="ctr"/>
                      <a:r>
                        <a:rPr lang="en-US" altLang="zh-TW" sz="2200" kern="1200" dirty="0" smtClean="0">
                          <a:latin typeface="Times New Roman" pitchFamily="18" charset="0"/>
                          <a:cs typeface="Times New Roman" pitchFamily="18" charset="0"/>
                        </a:rPr>
                        <a:t>Dec 1992</a:t>
                      </a:r>
                      <a:endParaRPr lang="zh-TW" altLang="en-US" sz="2200" b="0" kern="1200" dirty="0" smtClean="0">
                        <a:solidFill>
                          <a:schemeClr val="tx1"/>
                        </a:solidFill>
                        <a:latin typeface="Times New Roman" pitchFamily="18" charset="0"/>
                        <a:ea typeface="+mn-ea"/>
                        <a:cs typeface="Times New Roman" pitchFamily="18" charset="0"/>
                      </a:endParaRPr>
                    </a:p>
                  </a:txBody>
                  <a:tcPr marL="9525" marR="9525" marT="9523" marB="0" anchor="ctr"/>
                </a:tc>
                <a:tc>
                  <a:txBody>
                    <a:bodyPr/>
                    <a:lstStyle/>
                    <a:p>
                      <a:pPr algn="ctr" fontAlgn="ctr"/>
                      <a:r>
                        <a:rPr lang="en-US" altLang="zh-TW" sz="2200" kern="1200" dirty="0" smtClean="0">
                          <a:latin typeface="Times New Roman" pitchFamily="18" charset="0"/>
                          <a:cs typeface="Times New Roman" pitchFamily="18" charset="0"/>
                        </a:rPr>
                        <a:t>Once half a year</a:t>
                      </a:r>
                      <a:endParaRPr lang="zh-TW" altLang="en-US" sz="2200" b="0" kern="1200" dirty="0" smtClean="0">
                        <a:solidFill>
                          <a:schemeClr val="tx1"/>
                        </a:solidFill>
                        <a:latin typeface="Times New Roman" pitchFamily="18" charset="0"/>
                        <a:ea typeface="+mn-ea"/>
                        <a:cs typeface="Times New Roman" pitchFamily="18" charset="0"/>
                      </a:endParaRPr>
                    </a:p>
                  </a:txBody>
                  <a:tcPr marL="9525" marR="9525" marT="9523" marB="0" anchor="ctr"/>
                </a:tc>
              </a:tr>
              <a:tr h="102328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TW" sz="2200" dirty="0" smtClean="0">
                          <a:latin typeface="Times New Roman" pitchFamily="18" charset="0"/>
                          <a:cs typeface="Times New Roman" pitchFamily="18" charset="0"/>
                        </a:rPr>
                        <a:t>(2) Economical condition</a:t>
                      </a:r>
                      <a:endParaRPr lang="zh-TW" altLang="en-US" sz="2200" b="0" dirty="0" smtClean="0">
                        <a:solidFill>
                          <a:schemeClr val="tx1"/>
                        </a:solidFill>
                        <a:latin typeface="Times New Roman" pitchFamily="18" charset="0"/>
                        <a:cs typeface="Times New Roman" pitchFamily="18" charset="0"/>
                      </a:endParaRPr>
                    </a:p>
                  </a:txBody>
                  <a:tcPr marL="91438" marR="91438" marT="45711" marB="45711" anchor="ctr"/>
                </a:tc>
                <a:tc>
                  <a:txBody>
                    <a:bodyPr/>
                    <a:lstStyle/>
                    <a:p>
                      <a:pPr algn="ctr" fontAlgn="ctr"/>
                      <a:r>
                        <a:rPr lang="en-US" altLang="zh-TW" sz="2200" kern="1200" dirty="0" smtClean="0">
                          <a:latin typeface="Times New Roman" pitchFamily="18" charset="0"/>
                          <a:cs typeface="Times New Roman" pitchFamily="18" charset="0"/>
                        </a:rPr>
                        <a:t>Dec 1992</a:t>
                      </a:r>
                      <a:endParaRPr lang="zh-TW" altLang="en-US" sz="2200" b="0" kern="1200" dirty="0" smtClean="0">
                        <a:solidFill>
                          <a:schemeClr val="tx1"/>
                        </a:solidFill>
                        <a:latin typeface="Times New Roman" pitchFamily="18" charset="0"/>
                        <a:ea typeface="+mn-ea"/>
                        <a:cs typeface="Times New Roman" pitchFamily="18" charset="0"/>
                      </a:endParaRPr>
                    </a:p>
                  </a:txBody>
                  <a:tcPr marL="9525" marR="9525" marT="9523" marB="0" anchor="ctr"/>
                </a:tc>
                <a:tc>
                  <a:txBody>
                    <a:bodyPr/>
                    <a:lstStyle/>
                    <a:p>
                      <a:pPr algn="ctr" fontAlgn="ctr"/>
                      <a:r>
                        <a:rPr lang="en-US" altLang="zh-TW" sz="2200" kern="1200" dirty="0" smtClean="0">
                          <a:latin typeface="Times New Roman" pitchFamily="18" charset="0"/>
                          <a:cs typeface="Times New Roman" pitchFamily="18" charset="0"/>
                        </a:rPr>
                        <a:t>Once half a year</a:t>
                      </a:r>
                      <a:endParaRPr lang="zh-TW" altLang="en-US" sz="2200" b="0" kern="1200" dirty="0" smtClean="0">
                        <a:solidFill>
                          <a:schemeClr val="tx1"/>
                        </a:solidFill>
                        <a:latin typeface="Times New Roman" pitchFamily="18" charset="0"/>
                        <a:ea typeface="+mn-ea"/>
                        <a:cs typeface="Times New Roman" pitchFamily="18" charset="0"/>
                      </a:endParaRPr>
                    </a:p>
                  </a:txBody>
                  <a:tcPr marL="9525" marR="9525" marT="9523" marB="0" anchor="ctr"/>
                </a:tc>
              </a:tr>
              <a:tr h="102328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TW" sz="2200" dirty="0" smtClean="0">
                          <a:latin typeface="Times New Roman" pitchFamily="18" charset="0"/>
                          <a:cs typeface="Times New Roman" pitchFamily="18" charset="0"/>
                        </a:rPr>
                        <a:t>(3) Social condition</a:t>
                      </a:r>
                      <a:endParaRPr lang="zh-TW" altLang="en-US" sz="1800" b="0" dirty="0">
                        <a:solidFill>
                          <a:schemeClr val="tx1"/>
                        </a:solidFill>
                        <a:latin typeface="Times New Roman" pitchFamily="18" charset="0"/>
                        <a:cs typeface="Times New Roman" pitchFamily="18" charset="0"/>
                      </a:endParaRPr>
                    </a:p>
                  </a:txBody>
                  <a:tcPr marL="91438" marR="91438" marT="45711" marB="45711" anchor="ctr"/>
                </a:tc>
                <a:tc>
                  <a:txBody>
                    <a:bodyPr/>
                    <a:lstStyle/>
                    <a:p>
                      <a:pPr algn="ctr" fontAlgn="ctr"/>
                      <a:r>
                        <a:rPr lang="en-US" altLang="zh-TW" sz="2200" kern="1200" dirty="0" smtClean="0">
                          <a:latin typeface="Times New Roman" pitchFamily="18" charset="0"/>
                          <a:cs typeface="Times New Roman" pitchFamily="18" charset="0"/>
                        </a:rPr>
                        <a:t>Dec 1992</a:t>
                      </a:r>
                      <a:endParaRPr lang="zh-TW" altLang="en-US" sz="2200" b="0" kern="1200" dirty="0" smtClean="0">
                        <a:solidFill>
                          <a:schemeClr val="tx1"/>
                        </a:solidFill>
                        <a:latin typeface="Times New Roman" pitchFamily="18" charset="0"/>
                        <a:ea typeface="+mn-ea"/>
                        <a:cs typeface="Times New Roman" pitchFamily="18" charset="0"/>
                      </a:endParaRPr>
                    </a:p>
                  </a:txBody>
                  <a:tcPr marL="9525" marR="9525" marT="9523" marB="0" anchor="ctr"/>
                </a:tc>
                <a:tc>
                  <a:txBody>
                    <a:bodyPr/>
                    <a:lstStyle/>
                    <a:p>
                      <a:pPr algn="ctr" fontAlgn="ctr"/>
                      <a:r>
                        <a:rPr lang="en-US" altLang="zh-TW" sz="2200" kern="1200" dirty="0" smtClean="0">
                          <a:latin typeface="Times New Roman" pitchFamily="18" charset="0"/>
                          <a:cs typeface="Times New Roman" pitchFamily="18" charset="0"/>
                        </a:rPr>
                        <a:t>Once half a year</a:t>
                      </a:r>
                      <a:endParaRPr lang="zh-TW" altLang="en-US" sz="2200" b="0" kern="1200" dirty="0" smtClean="0">
                        <a:solidFill>
                          <a:schemeClr val="tx1"/>
                        </a:solidFill>
                        <a:latin typeface="Times New Roman" pitchFamily="18" charset="0"/>
                        <a:ea typeface="+mn-ea"/>
                        <a:cs typeface="Times New Roman" pitchFamily="18" charset="0"/>
                      </a:endParaRPr>
                    </a:p>
                  </a:txBody>
                  <a:tcPr marL="9525" marR="9525" marT="9523" marB="0" anchor="ctr"/>
                </a:tc>
              </a:tr>
              <a:tr h="1023281">
                <a:tc>
                  <a:txBody>
                    <a:bodyPr/>
                    <a:lstStyle/>
                    <a:p>
                      <a:pPr algn="ctr"/>
                      <a:r>
                        <a:rPr lang="en-US" altLang="zh-TW" sz="2200" kern="1200" dirty="0" smtClean="0">
                          <a:latin typeface="Times New Roman" pitchFamily="18" charset="0"/>
                          <a:cs typeface="Times New Roman" pitchFamily="18" charset="0"/>
                        </a:rPr>
                        <a:t>(4) Weights of importance</a:t>
                      </a:r>
                      <a:endParaRPr lang="en-US" altLang="zh-TW" sz="2200" b="0" kern="1200" dirty="0" smtClean="0">
                        <a:solidFill>
                          <a:schemeClr val="tx1"/>
                        </a:solidFill>
                        <a:latin typeface="Times New Roman" pitchFamily="18" charset="0"/>
                        <a:ea typeface="+mn-ea"/>
                        <a:cs typeface="Times New Roman" pitchFamily="18" charset="0"/>
                      </a:endParaRPr>
                    </a:p>
                  </a:txBody>
                  <a:tcPr marL="91438" marR="91438" marT="45711" marB="45711" anchor="ctr"/>
                </a:tc>
                <a:tc>
                  <a:txBody>
                    <a:bodyPr/>
                    <a:lstStyle/>
                    <a:p>
                      <a:pPr algn="ctr" fontAlgn="ctr"/>
                      <a:r>
                        <a:rPr lang="en-US" altLang="zh-TW" sz="2200" kern="1200" dirty="0" smtClean="0">
                          <a:latin typeface="Times New Roman" pitchFamily="18" charset="0"/>
                          <a:cs typeface="Times New Roman" pitchFamily="18" charset="0"/>
                        </a:rPr>
                        <a:t>Dec 1992</a:t>
                      </a:r>
                      <a:endParaRPr lang="zh-TW" altLang="en-US" sz="2200" b="0" kern="1200" dirty="0" smtClean="0">
                        <a:solidFill>
                          <a:schemeClr val="tx1"/>
                        </a:solidFill>
                        <a:latin typeface="Times New Roman" pitchFamily="18" charset="0"/>
                        <a:ea typeface="+mn-ea"/>
                        <a:cs typeface="Times New Roman" pitchFamily="18" charset="0"/>
                      </a:endParaRPr>
                    </a:p>
                  </a:txBody>
                  <a:tcPr marL="9525" marR="9525" marT="9523" marB="0" anchor="ctr"/>
                </a:tc>
                <a:tc>
                  <a:txBody>
                    <a:bodyPr/>
                    <a:lstStyle/>
                    <a:p>
                      <a:pPr algn="ctr" fontAlgn="ctr"/>
                      <a:r>
                        <a:rPr lang="en-US" altLang="zh-TW" sz="2200" kern="1200" dirty="0" smtClean="0">
                          <a:latin typeface="Times New Roman" pitchFamily="18" charset="0"/>
                          <a:cs typeface="Times New Roman" pitchFamily="18" charset="0"/>
                        </a:rPr>
                        <a:t>Once half a year</a:t>
                      </a:r>
                      <a:endParaRPr lang="zh-TW" altLang="en-US" sz="2200" b="0" kern="1200" dirty="0" smtClean="0">
                        <a:solidFill>
                          <a:schemeClr val="tx1"/>
                        </a:solidFill>
                        <a:latin typeface="Times New Roman" pitchFamily="18" charset="0"/>
                        <a:ea typeface="+mn-ea"/>
                        <a:cs typeface="Times New Roman" pitchFamily="18" charset="0"/>
                      </a:endParaRPr>
                    </a:p>
                  </a:txBody>
                  <a:tcPr marL="9525" marR="9525" marT="9523" marB="0" anchor="ct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DB53954-DB54-420B-BCD6-C87BF7FED588}" type="slidenum">
              <a:rPr kumimoji="0" lang="zh-TW" altLang="en-US" sz="2600" b="1">
                <a:solidFill>
                  <a:schemeClr val="bg1"/>
                </a:solidFill>
                <a:latin typeface="Times New Roman" pitchFamily="18" charset="0"/>
                <a:cs typeface="Times New Roman" pitchFamily="18" charset="0"/>
              </a:rPr>
              <a:pPr eaLnBrk="1" hangingPunct="1"/>
              <a:t>16</a:t>
            </a:fld>
            <a:endParaRPr kumimoji="0" lang="zh-TW" altLang="en-US" sz="2600" b="1">
              <a:solidFill>
                <a:schemeClr val="bg1"/>
              </a:solidFill>
              <a:latin typeface="Times New Roman" pitchFamily="18" charset="0"/>
              <a:cs typeface="Times New Roman" pitchFamily="18" charset="0"/>
            </a:endParaRPr>
          </a:p>
        </p:txBody>
      </p:sp>
      <p:sp>
        <p:nvSpPr>
          <p:cNvPr id="8195" name="Line 5"/>
          <p:cNvSpPr>
            <a:spLocks noChangeShapeType="1"/>
          </p:cNvSpPr>
          <p:nvPr/>
        </p:nvSpPr>
        <p:spPr bwMode="auto">
          <a:xfrm>
            <a:off x="395536" y="908720"/>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8" name="標題 10"/>
          <p:cNvSpPr txBox="1">
            <a:spLocks/>
          </p:cNvSpPr>
          <p:nvPr/>
        </p:nvSpPr>
        <p:spPr>
          <a:xfrm>
            <a:off x="457200" y="274638"/>
            <a:ext cx="7620000" cy="511175"/>
          </a:xfrm>
          <a:prstGeom prst="rect">
            <a:avLst/>
          </a:prstGeom>
        </p:spPr>
        <p:txBody>
          <a:bodyPr/>
          <a:lstStyle/>
          <a:p>
            <a:pPr algn="ctr" eaLnBrk="0" hangingPunct="0">
              <a:defRPr/>
            </a:pPr>
            <a:r>
              <a:rPr lang="en-US" altLang="zh-TW" sz="3200" b="1" spc="-100" dirty="0">
                <a:latin typeface="Times New Roman" pitchFamily="18" charset="0"/>
                <a:cs typeface="Times New Roman" pitchFamily="18" charset="0"/>
              </a:rPr>
              <a:t>Conceptual </a:t>
            </a:r>
            <a:r>
              <a:rPr lang="en-US" altLang="zh-TW" sz="3200" b="1" spc="-100" dirty="0" smtClean="0">
                <a:latin typeface="Times New Roman" pitchFamily="18" charset="0"/>
                <a:cs typeface="Times New Roman" pitchFamily="18" charset="0"/>
              </a:rPr>
              <a:t>Framework </a:t>
            </a:r>
            <a:r>
              <a:rPr lang="en-US" altLang="zh-TW" sz="3200" b="1" spc="-100" dirty="0">
                <a:latin typeface="Times New Roman" pitchFamily="18" charset="0"/>
                <a:cs typeface="Times New Roman" pitchFamily="18" charset="0"/>
              </a:rPr>
              <a:t>of PSI</a:t>
            </a:r>
            <a:endParaRPr kumimoji="0" lang="zh-TW" altLang="en-US" sz="4600" spc="-100" dirty="0">
              <a:solidFill>
                <a:schemeClr val="tx2"/>
              </a:solidFill>
            </a:endParaRPr>
          </a:p>
        </p:txBody>
      </p:sp>
      <p:graphicFrame>
        <p:nvGraphicFramePr>
          <p:cNvPr id="9" name="表格 8"/>
          <p:cNvGraphicFramePr>
            <a:graphicFrameLocks noGrp="1"/>
          </p:cNvGraphicFramePr>
          <p:nvPr>
            <p:extLst>
              <p:ext uri="{D42A27DB-BD31-4B8C-83A1-F6EECF244321}">
                <p14:modId xmlns="" xmlns:p14="http://schemas.microsoft.com/office/powerpoint/2010/main" val="2255270391"/>
              </p:ext>
            </p:extLst>
          </p:nvPr>
        </p:nvGraphicFramePr>
        <p:xfrm>
          <a:off x="357188" y="1214438"/>
          <a:ext cx="7786687" cy="5120971"/>
        </p:xfrm>
        <a:graphic>
          <a:graphicData uri="http://schemas.openxmlformats.org/drawingml/2006/table">
            <a:tbl>
              <a:tblPr firstRow="1" bandRow="1">
                <a:tableStyleId>{00A15C55-8517-42AA-B614-E9B94910E393}</a:tableStyleId>
              </a:tblPr>
              <a:tblGrid>
                <a:gridCol w="2571750"/>
                <a:gridCol w="2214562"/>
                <a:gridCol w="3000375"/>
              </a:tblGrid>
              <a:tr h="530920">
                <a:tc>
                  <a:txBody>
                    <a:bodyPr/>
                    <a:lstStyle/>
                    <a:p>
                      <a:pPr algn="ctr"/>
                      <a:r>
                        <a:rPr lang="en-US" altLang="zh-TW" sz="2000" dirty="0" smtClean="0">
                          <a:solidFill>
                            <a:srgbClr val="FFFF00"/>
                          </a:solidFill>
                          <a:latin typeface="Times New Roman" pitchFamily="18" charset="0"/>
                          <a:cs typeface="Times New Roman" pitchFamily="18" charset="0"/>
                        </a:rPr>
                        <a:t>Society Appraisal (SA)</a:t>
                      </a:r>
                      <a:endParaRPr lang="zh-TW" altLang="en-US" sz="2000" dirty="0">
                        <a:solidFill>
                          <a:srgbClr val="FFFF00"/>
                        </a:solidFill>
                        <a:latin typeface="Times New Roman" pitchFamily="18" charset="0"/>
                        <a:cs typeface="Times New Roman" pitchFamily="18" charset="0"/>
                      </a:endParaRPr>
                    </a:p>
                  </a:txBody>
                  <a:tcPr marL="91451" marR="91451" marT="45712" marB="45712" anchor="ctr"/>
                </a:tc>
                <a:tc>
                  <a:txBody>
                    <a:bodyPr/>
                    <a:lstStyle/>
                    <a:p>
                      <a:pPr algn="ctr" fontAlgn="ctr"/>
                      <a:r>
                        <a:rPr lang="en-US" altLang="zh-TW" sz="2000" kern="1200" dirty="0" smtClean="0">
                          <a:latin typeface="Times New Roman" pitchFamily="18" charset="0"/>
                          <a:cs typeface="Times New Roman" pitchFamily="18" charset="0"/>
                        </a:rPr>
                        <a:t>Data</a:t>
                      </a:r>
                      <a:endParaRPr lang="zh-TW" altLang="en-US" sz="2000" b="1" kern="1200" dirty="0" smtClean="0">
                        <a:solidFill>
                          <a:schemeClr val="tx1"/>
                        </a:solidFill>
                        <a:latin typeface="Times New Roman" pitchFamily="18" charset="0"/>
                        <a:ea typeface="+mn-ea"/>
                        <a:cs typeface="Times New Roman" pitchFamily="18" charset="0"/>
                      </a:endParaRPr>
                    </a:p>
                  </a:txBody>
                  <a:tcPr marL="9526" marR="9526" marT="9525" marB="0" anchor="ctr"/>
                </a:tc>
                <a:tc>
                  <a:txBody>
                    <a:bodyPr/>
                    <a:lstStyle/>
                    <a:p>
                      <a:pPr algn="ctr" fontAlgn="ctr"/>
                      <a:r>
                        <a:rPr lang="en-US" altLang="zh-TW" sz="2000" kern="1200" dirty="0" smtClean="0">
                          <a:latin typeface="Times New Roman" pitchFamily="18" charset="0"/>
                          <a:cs typeface="Times New Roman" pitchFamily="18" charset="0"/>
                        </a:rPr>
                        <a:t>Question wordings</a:t>
                      </a:r>
                      <a:endParaRPr lang="zh-TW" altLang="en-US" sz="2000" b="1" kern="1200" dirty="0" smtClean="0">
                        <a:solidFill>
                          <a:schemeClr val="tx1"/>
                        </a:solidFill>
                        <a:latin typeface="Times New Roman" pitchFamily="18" charset="0"/>
                        <a:ea typeface="+mn-ea"/>
                        <a:cs typeface="Times New Roman" pitchFamily="18" charset="0"/>
                      </a:endParaRPr>
                    </a:p>
                  </a:txBody>
                  <a:tcPr marL="9526" marR="9526" marT="9525" marB="0" anchor="ctr"/>
                </a:tc>
              </a:tr>
              <a:tr h="1192482">
                <a:tc>
                  <a:txBody>
                    <a:bodyPr/>
                    <a:lstStyle/>
                    <a:p>
                      <a:pPr marL="0" marR="0" lvl="1" indent="0" algn="ctr" defTabSz="914400" rtl="0" eaLnBrk="1" fontAlgn="auto" latinLnBrk="0" hangingPunct="1">
                        <a:lnSpc>
                          <a:spcPct val="100000"/>
                        </a:lnSpc>
                        <a:spcBef>
                          <a:spcPts val="0"/>
                        </a:spcBef>
                        <a:spcAft>
                          <a:spcPts val="0"/>
                        </a:spcAft>
                        <a:buClrTx/>
                        <a:buSzTx/>
                        <a:buFontTx/>
                        <a:buAutoNum type="arabicParenBoth"/>
                        <a:tabLst/>
                        <a:defRPr/>
                      </a:pPr>
                      <a:r>
                        <a:rPr lang="en-US" altLang="zh-TW" sz="1800" baseline="0" dirty="0" smtClean="0">
                          <a:latin typeface="Times New Roman" pitchFamily="18" charset="0"/>
                          <a:cs typeface="Times New Roman" pitchFamily="18" charset="0"/>
                        </a:rPr>
                        <a:t> </a:t>
                      </a:r>
                      <a:r>
                        <a:rPr lang="en-US" altLang="zh-TW" sz="1800" dirty="0" smtClean="0">
                          <a:latin typeface="Times New Roman" pitchFamily="18" charset="0"/>
                          <a:cs typeface="Times New Roman" pitchFamily="18" charset="0"/>
                        </a:rPr>
                        <a:t>Political condition</a:t>
                      </a:r>
                      <a:br>
                        <a:rPr lang="en-US" altLang="zh-TW" sz="1800" dirty="0" smtClean="0">
                          <a:latin typeface="Times New Roman" pitchFamily="18" charset="0"/>
                          <a:cs typeface="Times New Roman" pitchFamily="18" charset="0"/>
                        </a:rPr>
                      </a:br>
                      <a:r>
                        <a:rPr lang="en-US" altLang="zh-TW" sz="1800" b="1" dirty="0" smtClean="0">
                          <a:solidFill>
                            <a:srgbClr val="0000FF"/>
                          </a:solidFill>
                          <a:latin typeface="Times New Roman" pitchFamily="18" charset="0"/>
                          <a:cs typeface="Times New Roman" pitchFamily="18" charset="0"/>
                        </a:rPr>
                        <a:t>Mean value</a:t>
                      </a:r>
                      <a:endParaRPr lang="zh-TW" altLang="en-US" sz="1800" b="1" dirty="0" smtClean="0">
                        <a:solidFill>
                          <a:srgbClr val="0000FF"/>
                        </a:solidFill>
                        <a:latin typeface="Times New Roman" pitchFamily="18" charset="0"/>
                        <a:cs typeface="Times New Roman" pitchFamily="18" charset="0"/>
                      </a:endParaRPr>
                    </a:p>
                  </a:txBody>
                  <a:tcPr marL="91451" marR="91451" marT="45714" marB="45714" anchor="ctr"/>
                </a:tc>
                <a:tc>
                  <a:txBody>
                    <a:bodyPr/>
                    <a:lstStyle/>
                    <a:p>
                      <a:pPr algn="ctr" fontAlgn="ctr"/>
                      <a:r>
                        <a:rPr lang="en-US" altLang="zh-TW" sz="1800" b="1" kern="1200" dirty="0" smtClean="0">
                          <a:latin typeface="Times New Roman" pitchFamily="18" charset="0"/>
                          <a:cs typeface="Times New Roman" pitchFamily="18" charset="0"/>
                        </a:rPr>
                        <a:t>0 to 10 marks</a:t>
                      </a:r>
                      <a:endParaRPr lang="zh-TW" altLang="en-US" sz="1800" b="1" kern="1200" dirty="0" smtClean="0">
                        <a:solidFill>
                          <a:schemeClr val="tx1"/>
                        </a:solidFill>
                        <a:latin typeface="Times New Roman" pitchFamily="18" charset="0"/>
                        <a:ea typeface="+mn-ea"/>
                        <a:cs typeface="Times New Roman" pitchFamily="18" charset="0"/>
                      </a:endParaRPr>
                    </a:p>
                  </a:txBody>
                  <a:tcPr marL="9526" marR="9526" marT="9524" marB="0" anchor="ctr"/>
                </a:tc>
                <a:tc>
                  <a:txBody>
                    <a:bodyPr/>
                    <a:lstStyle/>
                    <a:p>
                      <a:pPr marL="173038" indent="0" algn="just" fontAlgn="ctr"/>
                      <a:r>
                        <a:rPr lang="en-US" altLang="zh-TW" sz="1400" kern="1200" dirty="0" smtClean="0">
                          <a:latin typeface="Times New Roman" pitchFamily="18" charset="0"/>
                          <a:cs typeface="Times New Roman" pitchFamily="18" charset="0"/>
                        </a:rPr>
                        <a:t>Generally speaking, are you satisfied with the present political condition in Hong Kong? (Interviewer to probe extent)</a:t>
                      </a:r>
                      <a:endParaRPr lang="zh-TW" altLang="en-US" sz="1400" b="0" kern="1200" dirty="0" smtClean="0">
                        <a:solidFill>
                          <a:schemeClr val="tx1"/>
                        </a:solidFill>
                        <a:latin typeface="Times New Roman" pitchFamily="18" charset="0"/>
                        <a:ea typeface="+mn-ea"/>
                        <a:cs typeface="Times New Roman" pitchFamily="18" charset="0"/>
                      </a:endParaRPr>
                    </a:p>
                  </a:txBody>
                  <a:tcPr marL="9526" marR="179999" marT="9524" marB="0" anchor="ctr"/>
                </a:tc>
              </a:tr>
              <a:tr h="1192482">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TW" sz="1800" dirty="0" smtClean="0">
                          <a:latin typeface="Times New Roman" pitchFamily="18" charset="0"/>
                          <a:cs typeface="Times New Roman" pitchFamily="18" charset="0"/>
                        </a:rPr>
                        <a:t>(2) Economical condition</a:t>
                      </a:r>
                      <a:br>
                        <a:rPr lang="en-US" altLang="zh-TW" sz="1800" dirty="0" smtClean="0">
                          <a:latin typeface="Times New Roman" pitchFamily="18" charset="0"/>
                          <a:cs typeface="Times New Roman" pitchFamily="18" charset="0"/>
                        </a:rPr>
                      </a:br>
                      <a:r>
                        <a:rPr lang="en-US" altLang="zh-TW" sz="1800" b="1" dirty="0" smtClean="0">
                          <a:solidFill>
                            <a:srgbClr val="0000FF"/>
                          </a:solidFill>
                          <a:latin typeface="Times New Roman" pitchFamily="18" charset="0"/>
                          <a:cs typeface="Times New Roman" pitchFamily="18" charset="0"/>
                        </a:rPr>
                        <a:t>Mean value</a:t>
                      </a:r>
                      <a:endParaRPr lang="zh-TW" altLang="en-US" sz="1800" b="1" dirty="0" smtClean="0">
                        <a:solidFill>
                          <a:schemeClr val="tx1"/>
                        </a:solidFill>
                        <a:latin typeface="Times New Roman" pitchFamily="18" charset="0"/>
                        <a:cs typeface="Times New Roman" pitchFamily="18" charset="0"/>
                      </a:endParaRPr>
                    </a:p>
                  </a:txBody>
                  <a:tcPr marL="91451" marR="91451" marT="45714" marB="45714" anchor="ctr"/>
                </a:tc>
                <a:tc>
                  <a:txBody>
                    <a:bodyPr/>
                    <a:lstStyle/>
                    <a:p>
                      <a:pPr algn="ctr" fontAlgn="ctr"/>
                      <a:r>
                        <a:rPr lang="en-US" altLang="zh-TW" sz="1800" b="1" kern="1200" dirty="0" smtClean="0">
                          <a:latin typeface="Times New Roman" pitchFamily="18" charset="0"/>
                          <a:cs typeface="Times New Roman" pitchFamily="18" charset="0"/>
                        </a:rPr>
                        <a:t>0 to 10 marks</a:t>
                      </a:r>
                      <a:endParaRPr lang="zh-TW" altLang="en-US" sz="1800" b="1" kern="1200" dirty="0" smtClean="0">
                        <a:solidFill>
                          <a:schemeClr val="tx1"/>
                        </a:solidFill>
                        <a:latin typeface="Times New Roman" pitchFamily="18" charset="0"/>
                        <a:ea typeface="+mn-ea"/>
                        <a:cs typeface="Times New Roman" pitchFamily="18" charset="0"/>
                      </a:endParaRPr>
                    </a:p>
                  </a:txBody>
                  <a:tcPr marL="9526" marR="9526" marT="9524" marB="0" anchor="ctr"/>
                </a:tc>
                <a:tc>
                  <a:txBody>
                    <a:bodyPr/>
                    <a:lstStyle/>
                    <a:p>
                      <a:pPr marL="173038" indent="0" algn="just" fontAlgn="ctr"/>
                      <a:r>
                        <a:rPr lang="en-US" altLang="zh-TW" sz="1400" kern="1200" dirty="0" smtClean="0">
                          <a:latin typeface="Times New Roman" pitchFamily="18" charset="0"/>
                          <a:cs typeface="Times New Roman" pitchFamily="18" charset="0"/>
                        </a:rPr>
                        <a:t>Generally speaking, are you satisfied with the present economic condition in Hong Kong? (Interviewer to probe extent)</a:t>
                      </a:r>
                      <a:endParaRPr lang="zh-TW" altLang="en-US" sz="1400" b="0" kern="1200" dirty="0" smtClean="0">
                        <a:solidFill>
                          <a:schemeClr val="tx1"/>
                        </a:solidFill>
                        <a:latin typeface="Times New Roman" pitchFamily="18" charset="0"/>
                        <a:ea typeface="+mn-ea"/>
                        <a:cs typeface="Times New Roman" pitchFamily="18" charset="0"/>
                      </a:endParaRPr>
                    </a:p>
                  </a:txBody>
                  <a:tcPr marL="9526" marR="179999" marT="9524" marB="0" anchor="ctr"/>
                </a:tc>
              </a:tr>
              <a:tr h="103978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TW" sz="1800" dirty="0" smtClean="0">
                          <a:latin typeface="Times New Roman" pitchFamily="18" charset="0"/>
                          <a:cs typeface="Times New Roman" pitchFamily="18" charset="0"/>
                        </a:rPr>
                        <a:t>(3) Social condition</a:t>
                      </a:r>
                      <a:br>
                        <a:rPr lang="en-US" altLang="zh-TW" sz="1800" dirty="0" smtClean="0">
                          <a:latin typeface="Times New Roman" pitchFamily="18" charset="0"/>
                          <a:cs typeface="Times New Roman" pitchFamily="18" charset="0"/>
                        </a:rPr>
                      </a:br>
                      <a:r>
                        <a:rPr lang="en-US" altLang="zh-TW" sz="1800" b="1" dirty="0" smtClean="0">
                          <a:solidFill>
                            <a:srgbClr val="0000FF"/>
                          </a:solidFill>
                          <a:latin typeface="Times New Roman" pitchFamily="18" charset="0"/>
                          <a:cs typeface="Times New Roman" pitchFamily="18" charset="0"/>
                        </a:rPr>
                        <a:t>Mean value</a:t>
                      </a:r>
                      <a:endParaRPr lang="zh-TW" altLang="en-US" sz="1800" dirty="0">
                        <a:solidFill>
                          <a:schemeClr val="tx1"/>
                        </a:solidFill>
                        <a:latin typeface="Times New Roman" pitchFamily="18" charset="0"/>
                        <a:cs typeface="Times New Roman" pitchFamily="18" charset="0"/>
                      </a:endParaRPr>
                    </a:p>
                  </a:txBody>
                  <a:tcPr marL="91451" marR="91451" marT="45714" marB="45714"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latin typeface="Times New Roman" pitchFamily="18" charset="0"/>
                          <a:cs typeface="Times New Roman" pitchFamily="18" charset="0"/>
                        </a:rPr>
                        <a:t>0 to</a:t>
                      </a:r>
                      <a:r>
                        <a:rPr lang="zh-TW" altLang="en-US" sz="1800" b="1" kern="1200" dirty="0" smtClean="0">
                          <a:latin typeface="Times New Roman" pitchFamily="18" charset="0"/>
                          <a:cs typeface="Times New Roman" pitchFamily="18" charset="0"/>
                        </a:rPr>
                        <a:t> </a:t>
                      </a:r>
                      <a:r>
                        <a:rPr lang="en-US" altLang="zh-TW" sz="1800" b="1" kern="1200" dirty="0" smtClean="0">
                          <a:latin typeface="Times New Roman" pitchFamily="18" charset="0"/>
                          <a:cs typeface="Times New Roman" pitchFamily="18" charset="0"/>
                        </a:rPr>
                        <a:t>10 marks</a:t>
                      </a:r>
                      <a:endParaRPr lang="zh-TW" altLang="en-US" sz="1800" b="1" kern="1200" dirty="0" smtClean="0">
                        <a:solidFill>
                          <a:schemeClr val="tx1"/>
                        </a:solidFill>
                        <a:latin typeface="Times New Roman" pitchFamily="18" charset="0"/>
                        <a:ea typeface="+mn-ea"/>
                        <a:cs typeface="Times New Roman" pitchFamily="18" charset="0"/>
                      </a:endParaRPr>
                    </a:p>
                  </a:txBody>
                  <a:tcPr marL="9526" marR="9526" marT="9524" marB="0" anchor="ctr"/>
                </a:tc>
                <a:tc>
                  <a:txBody>
                    <a:bodyPr/>
                    <a:lstStyle/>
                    <a:p>
                      <a:pPr marL="173038" indent="0" algn="just" fontAlgn="ctr"/>
                      <a:r>
                        <a:rPr lang="en-US" altLang="zh-TW" sz="1400" kern="1200" dirty="0" smtClean="0">
                          <a:latin typeface="Times New Roman" pitchFamily="18" charset="0"/>
                          <a:cs typeface="Times New Roman" pitchFamily="18" charset="0"/>
                        </a:rPr>
                        <a:t>Generally speaking, are you satisfied with the present social condition in Hong Kong? (Interviewer to probe extent)</a:t>
                      </a:r>
                      <a:endParaRPr lang="zh-TW" altLang="en-US" sz="1400" b="0" kern="1200" dirty="0" smtClean="0">
                        <a:solidFill>
                          <a:schemeClr val="tx1"/>
                        </a:solidFill>
                        <a:latin typeface="Times New Roman" pitchFamily="18" charset="0"/>
                        <a:ea typeface="+mn-ea"/>
                        <a:cs typeface="Times New Roman" pitchFamily="18" charset="0"/>
                      </a:endParaRPr>
                    </a:p>
                  </a:txBody>
                  <a:tcPr marL="9526" marR="179999" marT="9524" marB="0" anchor="ctr"/>
                </a:tc>
              </a:tr>
              <a:tr h="995203">
                <a:tc>
                  <a:txBody>
                    <a:bodyPr/>
                    <a:lstStyle/>
                    <a:p>
                      <a:pPr algn="ctr"/>
                      <a:r>
                        <a:rPr lang="en-US" altLang="zh-TW" sz="1600" kern="1200" dirty="0" smtClean="0">
                          <a:latin typeface="Times New Roman" pitchFamily="18" charset="0"/>
                          <a:cs typeface="Times New Roman" pitchFamily="18" charset="0"/>
                        </a:rPr>
                        <a:t>(4) </a:t>
                      </a:r>
                      <a:r>
                        <a:rPr lang="en-US" altLang="zh-TW" sz="1600" b="1" kern="1200" dirty="0" smtClean="0">
                          <a:solidFill>
                            <a:srgbClr val="0000FF"/>
                          </a:solidFill>
                          <a:latin typeface="Times New Roman" pitchFamily="18" charset="0"/>
                          <a:cs typeface="Times New Roman" pitchFamily="18" charset="0"/>
                        </a:rPr>
                        <a:t>Ratio</a:t>
                      </a:r>
                      <a:r>
                        <a:rPr lang="en-US" altLang="zh-TW" sz="1600" kern="1200" baseline="0" dirty="0" smtClean="0">
                          <a:latin typeface="Times New Roman" pitchFamily="18" charset="0"/>
                          <a:cs typeface="Times New Roman" pitchFamily="18" charset="0"/>
                        </a:rPr>
                        <a:t> of importance ratings of (1), (2), (3) per individuals</a:t>
                      </a:r>
                      <a:endParaRPr lang="zh-TW" altLang="en-US" sz="1600" b="1" kern="1200" dirty="0" smtClean="0">
                        <a:solidFill>
                          <a:schemeClr val="tx1"/>
                        </a:solidFill>
                        <a:latin typeface="Times New Roman" pitchFamily="18" charset="0"/>
                        <a:ea typeface="+mn-ea"/>
                        <a:cs typeface="Times New Roman" pitchFamily="18" charset="0"/>
                      </a:endParaRPr>
                    </a:p>
                  </a:txBody>
                  <a:tcPr marL="91451" marR="91451" marT="45714" marB="45714"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latin typeface="Times New Roman" pitchFamily="18" charset="0"/>
                          <a:cs typeface="Times New Roman" pitchFamily="18" charset="0"/>
                        </a:rPr>
                        <a:t>0 to</a:t>
                      </a:r>
                      <a:r>
                        <a:rPr lang="zh-TW" altLang="en-US" sz="1800" b="1" kern="1200" dirty="0" smtClean="0">
                          <a:latin typeface="Times New Roman" pitchFamily="18" charset="0"/>
                          <a:cs typeface="Times New Roman" pitchFamily="18" charset="0"/>
                        </a:rPr>
                        <a:t> </a:t>
                      </a:r>
                      <a:r>
                        <a:rPr lang="en-US" altLang="zh-TW" sz="1800" b="1" kern="1200" dirty="0" smtClean="0">
                          <a:latin typeface="Times New Roman" pitchFamily="18" charset="0"/>
                          <a:cs typeface="Times New Roman" pitchFamily="18" charset="0"/>
                        </a:rPr>
                        <a:t>1</a:t>
                      </a:r>
                      <a:endParaRPr lang="zh-TW" altLang="en-US" sz="1800" b="1" kern="1200" dirty="0" smtClean="0">
                        <a:solidFill>
                          <a:schemeClr val="tx1"/>
                        </a:solidFill>
                        <a:latin typeface="Times New Roman" pitchFamily="18" charset="0"/>
                        <a:ea typeface="+mn-ea"/>
                        <a:cs typeface="Times New Roman" pitchFamily="18" charset="0"/>
                      </a:endParaRPr>
                    </a:p>
                  </a:txBody>
                  <a:tcPr marL="9526" marR="9526" marT="9524" marB="0" anchor="ctr"/>
                </a:tc>
                <a:tc>
                  <a:txBody>
                    <a:bodyPr/>
                    <a:lstStyle/>
                    <a:p>
                      <a:pPr marL="173038" indent="0" algn="just" fontAlgn="ctr"/>
                      <a:r>
                        <a:rPr lang="en-US" altLang="zh-TW" sz="1400" kern="1200" dirty="0" smtClean="0">
                          <a:latin typeface="Times New Roman" pitchFamily="18" charset="0"/>
                          <a:cs typeface="Times New Roman" pitchFamily="18" charset="0"/>
                        </a:rPr>
                        <a:t>Weightings</a:t>
                      </a:r>
                      <a:r>
                        <a:rPr lang="en-US" altLang="zh-TW" sz="1400" kern="1200" baseline="0" dirty="0" smtClean="0">
                          <a:latin typeface="Times New Roman" pitchFamily="18" charset="0"/>
                          <a:cs typeface="Times New Roman" pitchFamily="18" charset="0"/>
                        </a:rPr>
                        <a:t> calculated from the ratios of the mean value of the 3 conditions per individual respondent</a:t>
                      </a:r>
                      <a:endParaRPr lang="zh-TW" altLang="en-US" sz="1400" b="0" kern="1200" dirty="0" smtClean="0">
                        <a:solidFill>
                          <a:schemeClr val="tx1"/>
                        </a:solidFill>
                        <a:latin typeface="Times New Roman" pitchFamily="18" charset="0"/>
                        <a:ea typeface="+mn-ea"/>
                        <a:cs typeface="Times New Roman" pitchFamily="18" charset="0"/>
                      </a:endParaRPr>
                    </a:p>
                  </a:txBody>
                  <a:tcPr marL="9526" marR="179999" marT="9524" marB="0" anchor="ct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27806395-5FB5-42CF-9849-8DC82A264167}" type="slidenum">
              <a:rPr kumimoji="0" lang="zh-TW" altLang="en-US" sz="2600" b="1">
                <a:solidFill>
                  <a:schemeClr val="bg1"/>
                </a:solidFill>
                <a:latin typeface="Times New Roman" pitchFamily="18" charset="0"/>
                <a:cs typeface="Times New Roman" pitchFamily="18" charset="0"/>
              </a:rPr>
              <a:pPr eaLnBrk="1" hangingPunct="1"/>
              <a:t>17</a:t>
            </a:fld>
            <a:endParaRPr kumimoji="0" lang="zh-TW" altLang="en-US" sz="2600" b="1">
              <a:solidFill>
                <a:schemeClr val="bg1"/>
              </a:solidFill>
              <a:latin typeface="Times New Roman" pitchFamily="18" charset="0"/>
              <a:cs typeface="Times New Roman" pitchFamily="18" charset="0"/>
            </a:endParaRPr>
          </a:p>
        </p:txBody>
      </p:sp>
      <p:sp>
        <p:nvSpPr>
          <p:cNvPr id="10243" name="Line 5"/>
          <p:cNvSpPr>
            <a:spLocks noChangeShapeType="1"/>
          </p:cNvSpPr>
          <p:nvPr/>
        </p:nvSpPr>
        <p:spPr bwMode="auto">
          <a:xfrm>
            <a:off x="395536" y="980728"/>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8" name="標題 10"/>
          <p:cNvSpPr txBox="1">
            <a:spLocks/>
          </p:cNvSpPr>
          <p:nvPr/>
        </p:nvSpPr>
        <p:spPr>
          <a:xfrm>
            <a:off x="457200" y="274638"/>
            <a:ext cx="7620000" cy="511175"/>
          </a:xfrm>
          <a:prstGeom prst="rect">
            <a:avLst/>
          </a:prstGeom>
        </p:spPr>
        <p:txBody>
          <a:bodyPr/>
          <a:lstStyle/>
          <a:p>
            <a:pPr algn="ctr" eaLnBrk="0" hangingPunct="0">
              <a:defRPr/>
            </a:pPr>
            <a:r>
              <a:rPr lang="en-US" altLang="zh-TW" sz="3200" b="1" spc="-100" dirty="0">
                <a:latin typeface="Times New Roman" pitchFamily="18" charset="0"/>
                <a:cs typeface="Times New Roman" pitchFamily="18" charset="0"/>
              </a:rPr>
              <a:t>Conceptual </a:t>
            </a:r>
            <a:r>
              <a:rPr lang="en-US" altLang="zh-TW" sz="3200" b="1" spc="-100" dirty="0" smtClean="0">
                <a:latin typeface="Times New Roman" pitchFamily="18" charset="0"/>
                <a:cs typeface="Times New Roman" pitchFamily="18" charset="0"/>
              </a:rPr>
              <a:t>Framework </a:t>
            </a:r>
            <a:r>
              <a:rPr lang="en-US" altLang="zh-TW" sz="3200" b="1" spc="-100" dirty="0">
                <a:latin typeface="Times New Roman" pitchFamily="18" charset="0"/>
                <a:cs typeface="Times New Roman" pitchFamily="18" charset="0"/>
              </a:rPr>
              <a:t>of PSI</a:t>
            </a:r>
            <a:endParaRPr kumimoji="0" lang="zh-TW" altLang="en-US" sz="4600" spc="-100" dirty="0">
              <a:solidFill>
                <a:schemeClr val="tx2"/>
              </a:solidFill>
            </a:endParaRPr>
          </a:p>
        </p:txBody>
      </p:sp>
      <p:pic>
        <p:nvPicPr>
          <p:cNvPr id="10" name="圖片 9" descr="iq_bell_curve.gi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0513" y="1412776"/>
            <a:ext cx="7786687" cy="4896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E790E35A-9D97-4268-A25D-A3636F80814C}" type="slidenum">
              <a:rPr kumimoji="0" lang="zh-TW" altLang="en-US" sz="2600" b="1">
                <a:solidFill>
                  <a:schemeClr val="bg1"/>
                </a:solidFill>
                <a:latin typeface="Times New Roman" pitchFamily="18" charset="0"/>
                <a:cs typeface="Times New Roman" pitchFamily="18" charset="0"/>
              </a:rPr>
              <a:pPr eaLnBrk="1" hangingPunct="1"/>
              <a:t>18</a:t>
            </a:fld>
            <a:endParaRPr kumimoji="0" lang="zh-TW" altLang="en-US" sz="2600" b="1">
              <a:solidFill>
                <a:schemeClr val="bg1"/>
              </a:solidFill>
              <a:latin typeface="Times New Roman" pitchFamily="18" charset="0"/>
              <a:cs typeface="Times New Roman" pitchFamily="18" charset="0"/>
            </a:endParaRPr>
          </a:p>
        </p:txBody>
      </p:sp>
      <p:sp>
        <p:nvSpPr>
          <p:cNvPr id="11267" name="Line 5"/>
          <p:cNvSpPr>
            <a:spLocks noChangeShapeType="1"/>
          </p:cNvSpPr>
          <p:nvPr/>
        </p:nvSpPr>
        <p:spPr bwMode="auto">
          <a:xfrm>
            <a:off x="395536" y="980728"/>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9" name="標題 10"/>
          <p:cNvSpPr txBox="1">
            <a:spLocks/>
          </p:cNvSpPr>
          <p:nvPr/>
        </p:nvSpPr>
        <p:spPr>
          <a:xfrm>
            <a:off x="457200" y="274638"/>
            <a:ext cx="7620000" cy="511175"/>
          </a:xfrm>
          <a:prstGeom prst="rect">
            <a:avLst/>
          </a:prstGeom>
        </p:spPr>
        <p:txBody>
          <a:bodyPr/>
          <a:lstStyle/>
          <a:p>
            <a:pPr algn="ctr" eaLnBrk="0" hangingPunct="0">
              <a:defRPr/>
            </a:pPr>
            <a:r>
              <a:rPr lang="en-US" altLang="zh-TW" sz="3200" b="1" spc="-100" dirty="0">
                <a:latin typeface="Times New Roman" pitchFamily="18" charset="0"/>
                <a:cs typeface="Times New Roman" pitchFamily="18" charset="0"/>
              </a:rPr>
              <a:t>Conceptual </a:t>
            </a:r>
            <a:r>
              <a:rPr lang="en-US" altLang="zh-TW" sz="3200" b="1" spc="-100" dirty="0" smtClean="0">
                <a:latin typeface="Times New Roman" pitchFamily="18" charset="0"/>
                <a:cs typeface="Times New Roman" pitchFamily="18" charset="0"/>
              </a:rPr>
              <a:t>Framework </a:t>
            </a:r>
            <a:r>
              <a:rPr lang="en-US" altLang="zh-TW" sz="3200" b="1" spc="-100" dirty="0">
                <a:latin typeface="Times New Roman" pitchFamily="18" charset="0"/>
                <a:cs typeface="Times New Roman" pitchFamily="18" charset="0"/>
              </a:rPr>
              <a:t>of </a:t>
            </a:r>
            <a:r>
              <a:rPr lang="en-US" altLang="zh-TW" sz="3200" b="1" spc="-100" dirty="0" smtClean="0">
                <a:latin typeface="Times New Roman" pitchFamily="18" charset="0"/>
                <a:cs typeface="Times New Roman" pitchFamily="18" charset="0"/>
              </a:rPr>
              <a:t>PSI</a:t>
            </a:r>
          </a:p>
        </p:txBody>
      </p:sp>
      <p:pic>
        <p:nvPicPr>
          <p:cNvPr id="14" name="圖片 13" descr="PSI_sim_cal_v2.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7188" y="1340768"/>
            <a:ext cx="7786687" cy="4896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9F83F5FB-B3D3-425C-B38A-023CECE20A03}" type="slidenum">
              <a:rPr kumimoji="0" lang="zh-TW" altLang="en-US" sz="2600" b="1">
                <a:solidFill>
                  <a:schemeClr val="bg1"/>
                </a:solidFill>
                <a:latin typeface="Times New Roman" pitchFamily="18" charset="0"/>
                <a:cs typeface="Times New Roman" pitchFamily="18" charset="0"/>
              </a:rPr>
              <a:pPr eaLnBrk="1" hangingPunct="1"/>
              <a:t>19</a:t>
            </a:fld>
            <a:endParaRPr kumimoji="0" lang="zh-TW" altLang="en-US" sz="2600" b="1">
              <a:solidFill>
                <a:schemeClr val="bg1"/>
              </a:solidFill>
              <a:latin typeface="Times New Roman" pitchFamily="18" charset="0"/>
              <a:cs typeface="Times New Roman" pitchFamily="18" charset="0"/>
            </a:endParaRPr>
          </a:p>
        </p:txBody>
      </p:sp>
      <p:sp>
        <p:nvSpPr>
          <p:cNvPr id="9219" name="Line 5"/>
          <p:cNvSpPr>
            <a:spLocks noChangeShapeType="1"/>
          </p:cNvSpPr>
          <p:nvPr/>
        </p:nvSpPr>
        <p:spPr bwMode="auto">
          <a:xfrm>
            <a:off x="395536" y="980728"/>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8" name="標題 10"/>
          <p:cNvSpPr txBox="1">
            <a:spLocks/>
          </p:cNvSpPr>
          <p:nvPr/>
        </p:nvSpPr>
        <p:spPr>
          <a:xfrm>
            <a:off x="457200" y="274638"/>
            <a:ext cx="7620000" cy="511175"/>
          </a:xfrm>
          <a:prstGeom prst="rect">
            <a:avLst/>
          </a:prstGeom>
        </p:spPr>
        <p:txBody>
          <a:bodyPr/>
          <a:lstStyle/>
          <a:p>
            <a:pPr algn="ctr" eaLnBrk="0" hangingPunct="0">
              <a:defRPr/>
            </a:pPr>
            <a:r>
              <a:rPr lang="en-US" altLang="zh-TW" sz="3200" b="1" spc="-100" dirty="0">
                <a:latin typeface="Times New Roman" pitchFamily="18" charset="0"/>
                <a:cs typeface="Times New Roman" pitchFamily="18" charset="0"/>
              </a:rPr>
              <a:t>Conceptual </a:t>
            </a:r>
            <a:r>
              <a:rPr lang="en-US" altLang="zh-TW" sz="3200" b="1" spc="-100" dirty="0" smtClean="0">
                <a:latin typeface="Times New Roman" pitchFamily="18" charset="0"/>
                <a:cs typeface="Times New Roman" pitchFamily="18" charset="0"/>
              </a:rPr>
              <a:t>Framework </a:t>
            </a:r>
            <a:r>
              <a:rPr lang="en-US" altLang="zh-TW" sz="3200" b="1" spc="-100" dirty="0">
                <a:latin typeface="Times New Roman" pitchFamily="18" charset="0"/>
                <a:cs typeface="Times New Roman" pitchFamily="18" charset="0"/>
              </a:rPr>
              <a:t>of PSI</a:t>
            </a:r>
            <a:endParaRPr kumimoji="0" lang="zh-TW" altLang="en-US" sz="4600" spc="-100" dirty="0">
              <a:solidFill>
                <a:schemeClr val="tx2"/>
              </a:solidFill>
            </a:endParaRPr>
          </a:p>
        </p:txBody>
      </p:sp>
      <p:graphicFrame>
        <p:nvGraphicFramePr>
          <p:cNvPr id="9" name="表格 8"/>
          <p:cNvGraphicFramePr>
            <a:graphicFrameLocks noGrp="1"/>
          </p:cNvGraphicFramePr>
          <p:nvPr>
            <p:extLst>
              <p:ext uri="{D42A27DB-BD31-4B8C-83A1-F6EECF244321}">
                <p14:modId xmlns="" xmlns:p14="http://schemas.microsoft.com/office/powerpoint/2010/main" val="1404703677"/>
              </p:ext>
            </p:extLst>
          </p:nvPr>
        </p:nvGraphicFramePr>
        <p:xfrm>
          <a:off x="357188" y="1214438"/>
          <a:ext cx="7786688" cy="5166888"/>
        </p:xfrm>
        <a:graphic>
          <a:graphicData uri="http://schemas.openxmlformats.org/drawingml/2006/table">
            <a:tbl>
              <a:tblPr firstRow="1" bandRow="1">
                <a:tableStyleId>{073A0DAA-6AF3-43AB-8588-CEC1D06C72B9}</a:tableStyleId>
              </a:tblPr>
              <a:tblGrid>
                <a:gridCol w="1946672"/>
                <a:gridCol w="1946672"/>
                <a:gridCol w="1946672"/>
                <a:gridCol w="1946672"/>
              </a:tblGrid>
              <a:tr h="86114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GB" sz="2400" b="1" i="0" u="none" strike="noStrike" cap="none" normalizeH="0" baseline="0" dirty="0" smtClean="0">
                          <a:ln>
                            <a:noFill/>
                          </a:ln>
                          <a:solidFill>
                            <a:schemeClr val="bg1"/>
                          </a:solidFill>
                          <a:effectLst/>
                          <a:latin typeface="Times New Roman" pitchFamily="18" charset="0"/>
                          <a:ea typeface="新細明體" pitchFamily="18" charset="-120"/>
                        </a:rPr>
                        <a:t>Score value</a:t>
                      </a:r>
                    </a:p>
                  </a:txBody>
                  <a:tcPr marL="91438" marR="91438" marT="45710" marB="4571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GB" sz="2400" b="1" i="0" u="none" strike="noStrike" cap="none" normalizeH="0" baseline="0" dirty="0" smtClean="0">
                          <a:ln>
                            <a:noFill/>
                          </a:ln>
                          <a:solidFill>
                            <a:schemeClr val="bg1"/>
                          </a:solidFill>
                          <a:effectLst/>
                          <a:latin typeface="Times New Roman" pitchFamily="18" charset="0"/>
                          <a:ea typeface="新細明體" pitchFamily="18" charset="-120"/>
                        </a:rPr>
                        <a:t>Percentile </a:t>
                      </a:r>
                    </a:p>
                  </a:txBody>
                  <a:tcPr marL="91438" marR="91438" marT="45710" marB="45710" anchor="ctr" horzOverflow="overflow">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GB" sz="2400" b="1" i="0" u="none" strike="noStrike" cap="none" normalizeH="0" baseline="0" dirty="0" smtClean="0">
                          <a:ln>
                            <a:noFill/>
                          </a:ln>
                          <a:solidFill>
                            <a:schemeClr val="bg1"/>
                          </a:solidFill>
                          <a:effectLst/>
                          <a:latin typeface="Times New Roman" pitchFamily="18" charset="0"/>
                          <a:ea typeface="新細明體" pitchFamily="18" charset="-120"/>
                        </a:rPr>
                        <a:t>Score value </a:t>
                      </a:r>
                    </a:p>
                  </a:txBody>
                  <a:tcPr marL="91438" marR="91438" marT="45710" marB="45710" anchor="ctr" horzOverflow="overflow">
                    <a:lnL w="12700" cap="flat" cmpd="sng" algn="ctr">
                      <a:solidFill>
                        <a:schemeClr val="bg1"/>
                      </a:solidFill>
                      <a:prstDash val="solid"/>
                      <a:round/>
                      <a:headEnd type="none" w="med" len="med"/>
                      <a:tailEnd type="none" w="med" len="med"/>
                    </a:ln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GB" sz="2400" b="1" i="0" u="none" strike="noStrike" cap="none" normalizeH="0" baseline="0" dirty="0" smtClean="0">
                          <a:ln>
                            <a:noFill/>
                          </a:ln>
                          <a:solidFill>
                            <a:schemeClr val="bg1"/>
                          </a:solidFill>
                          <a:effectLst/>
                          <a:latin typeface="Times New Roman" pitchFamily="18" charset="0"/>
                          <a:ea typeface="新細明體" pitchFamily="18" charset="-120"/>
                        </a:rPr>
                        <a:t>Percentile </a:t>
                      </a:r>
                    </a:p>
                  </a:txBody>
                  <a:tcPr marL="91438" marR="91438" marT="45710" marB="45710" anchor="ctr" horzOverflow="overflow"/>
                </a:tc>
              </a:tr>
              <a:tr h="86114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2400" b="0" i="0" u="none" strike="noStrike" cap="none" normalizeH="0" baseline="0" dirty="0" smtClean="0">
                          <a:ln>
                            <a:noFill/>
                          </a:ln>
                          <a:solidFill>
                            <a:schemeClr val="tx1"/>
                          </a:solidFill>
                          <a:effectLst/>
                          <a:latin typeface="Times New Roman" pitchFamily="18" charset="0"/>
                          <a:ea typeface="新細明體" pitchFamily="18" charset="-120"/>
                        </a:rPr>
                        <a:t>140 – 200</a:t>
                      </a:r>
                      <a:endParaRPr kumimoji="1" lang="en-GB" sz="2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8" marR="91438" marT="45710" marB="4571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GB" sz="2400" b="0" i="0" u="none" strike="noStrike" cap="none" normalizeH="0" baseline="0" dirty="0" smtClean="0">
                          <a:ln>
                            <a:noFill/>
                          </a:ln>
                          <a:solidFill>
                            <a:schemeClr val="tx1"/>
                          </a:solidFill>
                          <a:effectLst/>
                          <a:latin typeface="Times New Roman" pitchFamily="18" charset="0"/>
                          <a:ea typeface="新細明體" pitchFamily="18" charset="-120"/>
                        </a:rPr>
                        <a:t>Highest 1%</a:t>
                      </a:r>
                    </a:p>
                  </a:txBody>
                  <a:tcPr marL="91438" marR="91438" marT="45710" marB="45710" anchor="ctr" horzOverflow="overflow">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GB" sz="2400" b="0" i="0" u="none" strike="noStrike" cap="none" normalizeH="0" baseline="0" dirty="0" smtClean="0">
                          <a:ln>
                            <a:noFill/>
                          </a:ln>
                          <a:solidFill>
                            <a:schemeClr val="tx1"/>
                          </a:solidFill>
                          <a:effectLst/>
                          <a:latin typeface="Times New Roman" pitchFamily="18" charset="0"/>
                          <a:ea typeface="新細明體" pitchFamily="18" charset="-120"/>
                        </a:rPr>
                        <a:t>0-60</a:t>
                      </a:r>
                    </a:p>
                  </a:txBody>
                  <a:tcPr marL="91438" marR="91438" marT="45710" marB="45710" anchor="ctr" horzOverflow="overflow">
                    <a:lnL w="12700" cap="flat" cmpd="sng" algn="ctr">
                      <a:solidFill>
                        <a:schemeClr val="bg1"/>
                      </a:solidFill>
                      <a:prstDash val="solid"/>
                      <a:round/>
                      <a:headEnd type="none" w="med" len="med"/>
                      <a:tailEnd type="none" w="med" len="med"/>
                    </a:ln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GB" sz="2400" b="0" i="0" u="none" strike="noStrike" cap="none" normalizeH="0" baseline="0" smtClean="0">
                          <a:ln>
                            <a:noFill/>
                          </a:ln>
                          <a:solidFill>
                            <a:schemeClr val="tx1"/>
                          </a:solidFill>
                          <a:effectLst/>
                          <a:latin typeface="Times New Roman" pitchFamily="18" charset="0"/>
                          <a:ea typeface="新細明體" pitchFamily="18" charset="-120"/>
                        </a:rPr>
                        <a:t>Lowest 1</a:t>
                      </a:r>
                      <a:r>
                        <a:rPr kumimoji="1" lang="en-GB" sz="2400" b="0" i="0" u="none" strike="noStrike" cap="none" normalizeH="0" baseline="0" dirty="0" smtClean="0">
                          <a:ln>
                            <a:noFill/>
                          </a:ln>
                          <a:solidFill>
                            <a:schemeClr val="tx1"/>
                          </a:solidFill>
                          <a:effectLst/>
                          <a:latin typeface="Times New Roman" pitchFamily="18" charset="0"/>
                          <a:ea typeface="新細明體" pitchFamily="18" charset="-120"/>
                        </a:rPr>
                        <a:t>%</a:t>
                      </a:r>
                    </a:p>
                  </a:txBody>
                  <a:tcPr marL="91438" marR="91438" marT="45710" marB="45710" anchor="ctr" horzOverflow="overflow"/>
                </a:tc>
              </a:tr>
              <a:tr h="86114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2400" b="0" i="0" u="none" strike="noStrike" cap="none" normalizeH="0" baseline="0" smtClean="0">
                          <a:ln>
                            <a:noFill/>
                          </a:ln>
                          <a:solidFill>
                            <a:schemeClr val="tx1"/>
                          </a:solidFill>
                          <a:effectLst/>
                          <a:latin typeface="Times New Roman" pitchFamily="18" charset="0"/>
                          <a:ea typeface="新細明體" pitchFamily="18" charset="-120"/>
                        </a:rPr>
                        <a:t>125</a:t>
                      </a:r>
                      <a:endParaRPr kumimoji="1" lang="en-GB" sz="2400" b="0" i="0" u="none" strike="noStrike" cap="none" normalizeH="0" baseline="0" smtClean="0">
                        <a:ln>
                          <a:noFill/>
                        </a:ln>
                        <a:solidFill>
                          <a:schemeClr val="tx1"/>
                        </a:solidFill>
                        <a:effectLst/>
                        <a:latin typeface="Times New Roman" pitchFamily="18" charset="0"/>
                        <a:ea typeface="新細明體" pitchFamily="18" charset="-120"/>
                      </a:endParaRPr>
                    </a:p>
                  </a:txBody>
                  <a:tcPr marL="91438" marR="91438" marT="45710" marB="4571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GB" sz="2400" b="0" i="0" u="none" strike="noStrike" cap="none" normalizeH="0" baseline="0" dirty="0" smtClean="0">
                          <a:ln>
                            <a:noFill/>
                          </a:ln>
                          <a:solidFill>
                            <a:schemeClr val="tx1"/>
                          </a:solidFill>
                          <a:effectLst/>
                          <a:latin typeface="Times New Roman" pitchFamily="18" charset="0"/>
                          <a:ea typeface="新細明體" pitchFamily="18" charset="-120"/>
                        </a:rPr>
                        <a:t>Highest 5%</a:t>
                      </a:r>
                    </a:p>
                  </a:txBody>
                  <a:tcPr marL="91438" marR="91438" marT="45710" marB="45710" anchor="ctr" horzOverflow="overflow">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2400" b="0" i="0" u="none" strike="noStrike" cap="none" normalizeH="0" baseline="0" dirty="0" smtClean="0">
                          <a:ln>
                            <a:noFill/>
                          </a:ln>
                          <a:solidFill>
                            <a:schemeClr val="tx1"/>
                          </a:solidFill>
                          <a:effectLst/>
                          <a:latin typeface="Times New Roman" pitchFamily="18" charset="0"/>
                          <a:ea typeface="新細明體" pitchFamily="18" charset="-120"/>
                        </a:rPr>
                        <a:t>75</a:t>
                      </a:r>
                      <a:endParaRPr kumimoji="1" lang="en-GB" sz="2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8" marR="91438" marT="45710" marB="45710" anchor="ctr" horzOverflow="overflow">
                    <a:lnL w="12700" cap="flat" cmpd="sng" algn="ctr">
                      <a:solidFill>
                        <a:schemeClr val="bg1"/>
                      </a:solidFill>
                      <a:prstDash val="solid"/>
                      <a:round/>
                      <a:headEnd type="none" w="med" len="med"/>
                      <a:tailEnd type="none" w="med" len="med"/>
                    </a:ln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GB" sz="2400" b="0" i="0" u="none" strike="noStrike" cap="none" normalizeH="0" baseline="0" dirty="0" smtClean="0">
                          <a:ln>
                            <a:noFill/>
                          </a:ln>
                          <a:solidFill>
                            <a:schemeClr val="tx1"/>
                          </a:solidFill>
                          <a:effectLst/>
                          <a:latin typeface="Times New Roman" pitchFamily="18" charset="0"/>
                          <a:ea typeface="新細明體" pitchFamily="18" charset="-120"/>
                        </a:rPr>
                        <a:t>Lowest 5%</a:t>
                      </a:r>
                    </a:p>
                  </a:txBody>
                  <a:tcPr marL="91438" marR="91438" marT="45710" marB="45710" anchor="ctr" horzOverflow="overflow"/>
                </a:tc>
              </a:tr>
              <a:tr h="86114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2400" b="0" i="0" u="none" strike="noStrike" cap="none" normalizeH="0" baseline="0" dirty="0" smtClean="0">
                          <a:ln>
                            <a:noFill/>
                          </a:ln>
                          <a:solidFill>
                            <a:schemeClr val="tx1"/>
                          </a:solidFill>
                          <a:effectLst/>
                          <a:latin typeface="Times New Roman" pitchFamily="18" charset="0"/>
                          <a:ea typeface="新細明體" pitchFamily="18" charset="-120"/>
                        </a:rPr>
                        <a:t>120</a:t>
                      </a:r>
                      <a:endParaRPr kumimoji="1" lang="en-GB" sz="2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8" marR="91438" marT="45710" marB="4571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GB" sz="2400" b="0" i="0" u="none" strike="noStrike" cap="none" normalizeH="0" baseline="0" smtClean="0">
                          <a:ln>
                            <a:noFill/>
                          </a:ln>
                          <a:solidFill>
                            <a:schemeClr val="tx1"/>
                          </a:solidFill>
                          <a:effectLst/>
                          <a:latin typeface="Times New Roman" pitchFamily="18" charset="0"/>
                          <a:ea typeface="新細明體" pitchFamily="18" charset="-120"/>
                        </a:rPr>
                        <a:t>Highest 10</a:t>
                      </a:r>
                      <a:r>
                        <a:rPr kumimoji="1" lang="en-GB" sz="2400" b="0" i="0" u="none" strike="noStrike" cap="none" normalizeH="0" baseline="0" dirty="0" smtClean="0">
                          <a:ln>
                            <a:noFill/>
                          </a:ln>
                          <a:solidFill>
                            <a:schemeClr val="tx1"/>
                          </a:solidFill>
                          <a:effectLst/>
                          <a:latin typeface="Times New Roman" pitchFamily="18" charset="0"/>
                          <a:ea typeface="新細明體" pitchFamily="18" charset="-120"/>
                        </a:rPr>
                        <a:t>%</a:t>
                      </a:r>
                    </a:p>
                  </a:txBody>
                  <a:tcPr marL="91438" marR="91438" marT="45710" marB="45710" anchor="ctr" horzOverflow="overflow">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2400" b="0" i="0" u="none" strike="noStrike" cap="none" normalizeH="0" baseline="0" dirty="0" smtClean="0">
                          <a:ln>
                            <a:noFill/>
                          </a:ln>
                          <a:solidFill>
                            <a:schemeClr val="tx1"/>
                          </a:solidFill>
                          <a:effectLst/>
                          <a:latin typeface="Times New Roman" pitchFamily="18" charset="0"/>
                          <a:ea typeface="新細明體" pitchFamily="18" charset="-120"/>
                        </a:rPr>
                        <a:t>80</a:t>
                      </a:r>
                      <a:endParaRPr kumimoji="1" lang="en-GB" sz="2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8" marR="91438" marT="45710" marB="45710" anchor="ctr" horzOverflow="overflow">
                    <a:lnL w="12700" cap="flat" cmpd="sng" algn="ctr">
                      <a:solidFill>
                        <a:schemeClr val="bg1"/>
                      </a:solidFill>
                      <a:prstDash val="solid"/>
                      <a:round/>
                      <a:headEnd type="none" w="med" len="med"/>
                      <a:tailEnd type="none" w="med" len="med"/>
                    </a:ln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GB" sz="2400" b="0" i="0" u="none" strike="noStrike" cap="none" normalizeH="0" baseline="0" dirty="0" smtClean="0">
                          <a:ln>
                            <a:noFill/>
                          </a:ln>
                          <a:solidFill>
                            <a:schemeClr val="tx1"/>
                          </a:solidFill>
                          <a:effectLst/>
                          <a:latin typeface="Times New Roman" pitchFamily="18" charset="0"/>
                          <a:ea typeface="新細明體" pitchFamily="18" charset="-120"/>
                        </a:rPr>
                        <a:t>Lowest 10%</a:t>
                      </a:r>
                    </a:p>
                  </a:txBody>
                  <a:tcPr marL="91438" marR="91438" marT="45710" marB="45710" anchor="ctr" horzOverflow="overflow"/>
                </a:tc>
              </a:tr>
              <a:tr h="86114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2400" b="0" i="0" u="none" strike="noStrike" cap="none" normalizeH="0" baseline="0" smtClean="0">
                          <a:ln>
                            <a:noFill/>
                          </a:ln>
                          <a:solidFill>
                            <a:schemeClr val="tx1"/>
                          </a:solidFill>
                          <a:effectLst/>
                          <a:latin typeface="Times New Roman" pitchFamily="18" charset="0"/>
                          <a:ea typeface="新細明體" pitchFamily="18" charset="-120"/>
                        </a:rPr>
                        <a:t>110</a:t>
                      </a:r>
                      <a:endParaRPr kumimoji="1" lang="en-GB" sz="2400" b="0" i="0" u="none" strike="noStrike" cap="none" normalizeH="0" baseline="0" smtClean="0">
                        <a:ln>
                          <a:noFill/>
                        </a:ln>
                        <a:solidFill>
                          <a:schemeClr val="tx1"/>
                        </a:solidFill>
                        <a:effectLst/>
                        <a:latin typeface="Times New Roman" pitchFamily="18" charset="0"/>
                        <a:ea typeface="新細明體" pitchFamily="18" charset="-120"/>
                      </a:endParaRPr>
                    </a:p>
                  </a:txBody>
                  <a:tcPr marL="91438" marR="91438" marT="45710" marB="4571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GB" sz="2400" b="0" i="0" u="none" strike="noStrike" cap="none" normalizeH="0" baseline="0" smtClean="0">
                          <a:ln>
                            <a:noFill/>
                          </a:ln>
                          <a:solidFill>
                            <a:schemeClr val="tx1"/>
                          </a:solidFill>
                          <a:effectLst/>
                          <a:latin typeface="Times New Roman" pitchFamily="18" charset="0"/>
                          <a:ea typeface="新細明體" pitchFamily="18" charset="-120"/>
                        </a:rPr>
                        <a:t>Highest 25</a:t>
                      </a:r>
                      <a:r>
                        <a:rPr kumimoji="1" lang="en-GB" sz="2400" b="0" i="0" u="none" strike="noStrike" cap="none" normalizeH="0" baseline="0" dirty="0" smtClean="0">
                          <a:ln>
                            <a:noFill/>
                          </a:ln>
                          <a:solidFill>
                            <a:schemeClr val="tx1"/>
                          </a:solidFill>
                          <a:effectLst/>
                          <a:latin typeface="Times New Roman" pitchFamily="18" charset="0"/>
                          <a:ea typeface="新細明體" pitchFamily="18" charset="-120"/>
                        </a:rPr>
                        <a:t>%</a:t>
                      </a:r>
                    </a:p>
                  </a:txBody>
                  <a:tcPr marL="91438" marR="91438" marT="45710" marB="45710" anchor="ctr" horzOverflow="overflow">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2400" b="0" i="0" u="none" strike="noStrike" cap="none" normalizeH="0" baseline="0" dirty="0" smtClean="0">
                          <a:ln>
                            <a:noFill/>
                          </a:ln>
                          <a:solidFill>
                            <a:schemeClr val="tx1"/>
                          </a:solidFill>
                          <a:effectLst/>
                          <a:latin typeface="Times New Roman" pitchFamily="18" charset="0"/>
                          <a:ea typeface="新細明體" pitchFamily="18" charset="-120"/>
                        </a:rPr>
                        <a:t>90</a:t>
                      </a:r>
                      <a:endParaRPr kumimoji="1" lang="en-GB" sz="24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91438" marR="91438" marT="45710" marB="45710" anchor="ctr" horzOverflow="overflow">
                    <a:lnL w="12700" cap="flat" cmpd="sng" algn="ctr">
                      <a:solidFill>
                        <a:schemeClr val="bg1"/>
                      </a:solidFill>
                      <a:prstDash val="solid"/>
                      <a:round/>
                      <a:headEnd type="none" w="med" len="med"/>
                      <a:tailEnd type="none" w="med" len="med"/>
                    </a:ln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GB" sz="2400" b="0" i="0" u="none" strike="noStrike" cap="none" normalizeH="0" baseline="0" dirty="0" smtClean="0">
                          <a:ln>
                            <a:noFill/>
                          </a:ln>
                          <a:solidFill>
                            <a:schemeClr val="tx1"/>
                          </a:solidFill>
                          <a:effectLst/>
                          <a:latin typeface="Times New Roman" pitchFamily="18" charset="0"/>
                          <a:ea typeface="新細明體" pitchFamily="18" charset="-120"/>
                        </a:rPr>
                        <a:t>Lowest 25%</a:t>
                      </a:r>
                    </a:p>
                  </a:txBody>
                  <a:tcPr marL="91438" marR="91438" marT="45710" marB="45710" anchor="ctr" horzOverflow="overflow"/>
                </a:tc>
              </a:tr>
              <a:tr h="861148">
                <a:tc gridSpan="4">
                  <a:txBody>
                    <a:bodyPr/>
                    <a:lstStyle/>
                    <a:p>
                      <a:pPr algn="ctr"/>
                      <a:r>
                        <a:rPr kumimoji="1" lang="en-GB" sz="2400" b="0" i="0" u="none" strike="noStrike" cap="none" normalizeH="0" baseline="0" dirty="0" smtClean="0">
                          <a:ln>
                            <a:noFill/>
                          </a:ln>
                          <a:solidFill>
                            <a:schemeClr val="tx1"/>
                          </a:solidFill>
                          <a:effectLst/>
                          <a:latin typeface="Times New Roman" pitchFamily="18" charset="0"/>
                          <a:ea typeface="新細明體" pitchFamily="18" charset="-120"/>
                        </a:rPr>
                        <a:t>100 being normal level, meaning half </a:t>
                      </a:r>
                      <a:r>
                        <a:rPr kumimoji="1" lang="en-GB" sz="2400" b="0" i="0" u="none" strike="noStrike" cap="none" normalizeH="0" baseline="0" dirty="0" smtClean="0">
                          <a:ln>
                            <a:noFill/>
                          </a:ln>
                          <a:solidFill>
                            <a:schemeClr val="tx1"/>
                          </a:solidFill>
                          <a:effectLst/>
                          <a:latin typeface="Times New Roman" pitchFamily="18" charset="0"/>
                          <a:ea typeface="新細明體" pitchFamily="18" charset="-120"/>
                        </a:rPr>
                        <a:t>above </a:t>
                      </a:r>
                      <a:r>
                        <a:rPr kumimoji="1" lang="en-GB" sz="2400" b="0" i="0" u="none" strike="noStrike" cap="none" normalizeH="0" baseline="0" dirty="0" smtClean="0">
                          <a:ln>
                            <a:noFill/>
                          </a:ln>
                          <a:solidFill>
                            <a:schemeClr val="tx1"/>
                          </a:solidFill>
                          <a:effectLst/>
                          <a:latin typeface="Times New Roman" pitchFamily="18" charset="0"/>
                          <a:ea typeface="新細明體" pitchFamily="18" charset="-120"/>
                        </a:rPr>
                        <a:t>half below</a:t>
                      </a:r>
                      <a:endParaRPr lang="zh-TW" altLang="en-US" sz="2400" b="1" kern="1200" dirty="0" smtClean="0">
                        <a:solidFill>
                          <a:schemeClr val="tx1"/>
                        </a:solidFill>
                        <a:latin typeface="Times New Roman" pitchFamily="18" charset="0"/>
                        <a:ea typeface="+mn-ea"/>
                        <a:cs typeface="Times New Roman" pitchFamily="18" charset="0"/>
                      </a:endParaRPr>
                    </a:p>
                  </a:txBody>
                  <a:tcPr marL="91451" marR="91451" marT="45714" marB="45714" anchor="ct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smtClean="0">
                        <a:solidFill>
                          <a:schemeClr val="tx1"/>
                        </a:solidFill>
                        <a:latin typeface="Times New Roman" pitchFamily="18" charset="0"/>
                        <a:ea typeface="+mn-ea"/>
                        <a:cs typeface="Times New Roman" pitchFamily="18" charset="0"/>
                      </a:endParaRPr>
                    </a:p>
                  </a:txBody>
                  <a:tcPr marL="9526" marR="9526" marT="9524" marB="0" anchor="ctr">
                    <a:lnR w="12700" cap="flat" cmpd="sng" algn="ctr">
                      <a:solidFill>
                        <a:schemeClr val="bg1"/>
                      </a:solidFill>
                      <a:prstDash val="solid"/>
                      <a:round/>
                      <a:headEnd type="none" w="med" len="med"/>
                      <a:tailEnd type="none" w="med" len="med"/>
                    </a:lnR>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smtClean="0">
                        <a:solidFill>
                          <a:schemeClr val="tx1"/>
                        </a:solidFill>
                        <a:latin typeface="Times New Roman" pitchFamily="18" charset="0"/>
                        <a:ea typeface="+mn-ea"/>
                        <a:cs typeface="Times New Roman" pitchFamily="18" charset="0"/>
                      </a:endParaRPr>
                    </a:p>
                  </a:txBody>
                  <a:tcPr marL="9526" marR="9526" marT="9524" marB="0" anchor="ctr">
                    <a:lnL w="12700" cap="flat" cmpd="sng" algn="ctr">
                      <a:solidFill>
                        <a:schemeClr val="bg1"/>
                      </a:solidFill>
                      <a:prstDash val="solid"/>
                      <a:round/>
                      <a:headEnd type="none" w="med" len="med"/>
                      <a:tailEnd type="none" w="med" len="med"/>
                    </a:lnL>
                  </a:tcPr>
                </a:tc>
                <a:tc hMerge="1">
                  <a:txBody>
                    <a:bodyPr/>
                    <a:lstStyle/>
                    <a:p>
                      <a:pPr marL="173038" indent="0" algn="just" fontAlgn="ctr"/>
                      <a:endParaRPr lang="zh-TW" altLang="en-US" sz="1400" b="0" kern="1200" dirty="0" smtClean="0">
                        <a:solidFill>
                          <a:schemeClr val="tx1"/>
                        </a:solidFill>
                        <a:latin typeface="Times New Roman" pitchFamily="18" charset="0"/>
                        <a:ea typeface="+mn-ea"/>
                        <a:cs typeface="Times New Roman" pitchFamily="18" charset="0"/>
                      </a:endParaRPr>
                    </a:p>
                  </a:txBody>
                  <a:tcPr marL="9526" marR="180000" marT="9524" marB="0" anchor="ct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5"/>
          <p:cNvSpPr>
            <a:spLocks noChangeArrowheads="1"/>
          </p:cNvSpPr>
          <p:nvPr/>
        </p:nvSpPr>
        <p:spPr bwMode="auto">
          <a:xfrm>
            <a:off x="755576" y="1412776"/>
            <a:ext cx="7128793" cy="4965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454025" indent="-454025" algn="just">
              <a:spcBef>
                <a:spcPts val="600"/>
              </a:spcBef>
              <a:spcAft>
                <a:spcPts val="600"/>
              </a:spcAft>
            </a:pPr>
            <a:r>
              <a:rPr lang="en-US" altLang="zh-TW" sz="2400" b="1" dirty="0" smtClean="0">
                <a:solidFill>
                  <a:srgbClr val="0000FF"/>
                </a:solidFill>
                <a:latin typeface="Times New Roman" pitchFamily="18" charset="0"/>
                <a:cs typeface="Times New Roman" pitchFamily="18" charset="0"/>
              </a:rPr>
              <a:t>Outline of Presentation</a:t>
            </a:r>
            <a:endParaRPr lang="en-US" altLang="zh-TW" sz="800" b="1" dirty="0" smtClean="0">
              <a:solidFill>
                <a:srgbClr val="0000FF"/>
              </a:solidFill>
              <a:latin typeface="Times New Roman" pitchFamily="18" charset="0"/>
              <a:cs typeface="Times New Roman" pitchFamily="18" charset="0"/>
            </a:endParaRPr>
          </a:p>
          <a:p>
            <a:pPr marL="454025" indent="-454025" algn="just">
              <a:spcBef>
                <a:spcPts val="600"/>
              </a:spcBef>
              <a:spcAft>
                <a:spcPts val="600"/>
              </a:spcAft>
            </a:pPr>
            <a:endParaRPr lang="en-US" altLang="zh-TW" sz="800" b="1" dirty="0" smtClean="0">
              <a:solidFill>
                <a:srgbClr val="0000FF"/>
              </a:solidFill>
              <a:latin typeface="Times New Roman" pitchFamily="18" charset="0"/>
              <a:cs typeface="Times New Roman" pitchFamily="18" charset="0"/>
            </a:endParaRPr>
          </a:p>
          <a:p>
            <a:pPr marL="457200" indent="-457200" algn="just">
              <a:spcBef>
                <a:spcPts val="600"/>
              </a:spcBef>
              <a:spcAft>
                <a:spcPts val="600"/>
              </a:spcAft>
              <a:buAutoNum type="arabicPeriod"/>
            </a:pPr>
            <a:r>
              <a:rPr lang="en-US" altLang="zh-TW" sz="2000" b="1" dirty="0" smtClean="0">
                <a:latin typeface="Times New Roman" pitchFamily="18" charset="0"/>
                <a:cs typeface="Times New Roman" pitchFamily="18" charset="0"/>
              </a:rPr>
              <a:t>Public Trust</a:t>
            </a:r>
          </a:p>
          <a:p>
            <a:pPr marL="800100" lvl="1" indent="-342900" algn="just">
              <a:spcBef>
                <a:spcPts val="600"/>
              </a:spcBef>
              <a:spcAft>
                <a:spcPts val="600"/>
              </a:spcAft>
              <a:buFontTx/>
              <a:buChar char="-"/>
            </a:pPr>
            <a:r>
              <a:rPr lang="en-US" altLang="zh-TW" sz="2000" b="1" dirty="0" smtClean="0">
                <a:latin typeface="Times New Roman" pitchFamily="18" charset="0"/>
                <a:cs typeface="Times New Roman" pitchFamily="18" charset="0"/>
              </a:rPr>
              <a:t>Latest Findings: Press </a:t>
            </a:r>
            <a:r>
              <a:rPr lang="en-US" altLang="zh-TW" sz="2000" b="1" dirty="0" smtClean="0">
                <a:latin typeface="Times New Roman" pitchFamily="18" charset="0"/>
                <a:cs typeface="Times New Roman" pitchFamily="18" charset="0"/>
              </a:rPr>
              <a:t>Release </a:t>
            </a:r>
            <a:r>
              <a:rPr lang="en-US" altLang="zh-TW" sz="2000" b="1" dirty="0" smtClean="0">
                <a:latin typeface="Times New Roman" pitchFamily="18" charset="0"/>
                <a:cs typeface="Times New Roman" pitchFamily="18" charset="0"/>
              </a:rPr>
              <a:t>of 18 September 2012</a:t>
            </a:r>
          </a:p>
          <a:p>
            <a:pPr marL="800100" lvl="1" indent="-342900" algn="just">
              <a:spcBef>
                <a:spcPts val="600"/>
              </a:spcBef>
              <a:spcAft>
                <a:spcPts val="600"/>
              </a:spcAft>
              <a:buFontTx/>
              <a:buChar char="-"/>
            </a:pPr>
            <a:r>
              <a:rPr lang="en-US" altLang="zh-TW" sz="2000" b="1" dirty="0" smtClean="0">
                <a:latin typeface="Times New Roman" pitchFamily="18" charset="0"/>
                <a:cs typeface="Times New Roman" pitchFamily="18" charset="0"/>
              </a:rPr>
              <a:t>Time Series: 1992 – 2012 (21 years of data)</a:t>
            </a:r>
            <a:endParaRPr lang="en-US" altLang="zh-TW" sz="2000" b="1" dirty="0" smtClean="0">
              <a:latin typeface="Times New Roman" pitchFamily="18" charset="0"/>
              <a:cs typeface="Times New Roman" pitchFamily="18" charset="0"/>
            </a:endParaRPr>
          </a:p>
          <a:p>
            <a:pPr marL="454025" indent="-454025" algn="just">
              <a:spcBef>
                <a:spcPts val="600"/>
              </a:spcBef>
              <a:spcAft>
                <a:spcPts val="600"/>
              </a:spcAft>
              <a:buAutoNum type="arabicPeriod"/>
            </a:pPr>
            <a:r>
              <a:rPr lang="en-US" altLang="zh-TW" sz="2000" b="1" dirty="0" smtClean="0">
                <a:latin typeface="Times New Roman" pitchFamily="18" charset="0"/>
                <a:cs typeface="Times New Roman" pitchFamily="18" charset="0"/>
              </a:rPr>
              <a:t>Public </a:t>
            </a:r>
            <a:r>
              <a:rPr lang="en-US" altLang="zh-TW" sz="2000" b="1" dirty="0" smtClean="0">
                <a:latin typeface="Times New Roman" pitchFamily="18" charset="0"/>
                <a:cs typeface="Times New Roman" pitchFamily="18" charset="0"/>
              </a:rPr>
              <a:t>Sentiment</a:t>
            </a:r>
          </a:p>
          <a:p>
            <a:pPr marL="800100" lvl="1" indent="-342900" algn="just">
              <a:spcBef>
                <a:spcPts val="600"/>
              </a:spcBef>
              <a:spcAft>
                <a:spcPts val="600"/>
              </a:spcAft>
              <a:buFontTx/>
              <a:buChar char="-"/>
            </a:pPr>
            <a:r>
              <a:rPr lang="en-US" altLang="zh-TW" sz="2000" b="1" dirty="0" smtClean="0">
                <a:latin typeface="Times New Roman" pitchFamily="18" charset="0"/>
                <a:cs typeface="Times New Roman" pitchFamily="18" charset="0"/>
              </a:rPr>
              <a:t>Conceptual </a:t>
            </a:r>
            <a:r>
              <a:rPr lang="en-US" altLang="zh-TW" sz="2000" b="1" dirty="0" smtClean="0">
                <a:latin typeface="Times New Roman" pitchFamily="18" charset="0"/>
                <a:cs typeface="Times New Roman" pitchFamily="18" charset="0"/>
              </a:rPr>
              <a:t>Framework </a:t>
            </a:r>
            <a:r>
              <a:rPr lang="en-US" altLang="zh-TW" sz="2000" b="1" dirty="0" smtClean="0">
                <a:latin typeface="Times New Roman" pitchFamily="18" charset="0"/>
                <a:cs typeface="Times New Roman" pitchFamily="18" charset="0"/>
              </a:rPr>
              <a:t>of PSI</a:t>
            </a:r>
          </a:p>
          <a:p>
            <a:pPr marL="800100" lvl="1" indent="-342900" algn="just">
              <a:spcBef>
                <a:spcPts val="600"/>
              </a:spcBef>
              <a:spcAft>
                <a:spcPts val="600"/>
              </a:spcAft>
              <a:buFontTx/>
              <a:buChar char="-"/>
            </a:pPr>
            <a:r>
              <a:rPr lang="en-US" altLang="zh-TW" sz="2000" b="1" dirty="0" smtClean="0">
                <a:latin typeface="Times New Roman" pitchFamily="18" charset="0"/>
                <a:cs typeface="Times New Roman" pitchFamily="18" charset="0"/>
              </a:rPr>
              <a:t>PSI = </a:t>
            </a:r>
            <a:r>
              <a:rPr lang="en-US" altLang="zh-TW" sz="2000" b="1" dirty="0" err="1" smtClean="0">
                <a:latin typeface="Times New Roman" pitchFamily="18" charset="0"/>
                <a:cs typeface="Times New Roman" pitchFamily="18" charset="0"/>
              </a:rPr>
              <a:t>GA‧</a:t>
            </a:r>
            <a:r>
              <a:rPr lang="en-US" altLang="zh-TW" sz="2000" b="1" dirty="0" err="1" smtClean="0">
                <a:latin typeface="Times New Roman" pitchFamily="18" charset="0"/>
                <a:cs typeface="Times New Roman" pitchFamily="18" charset="0"/>
              </a:rPr>
              <a:t>SA</a:t>
            </a:r>
            <a:endParaRPr lang="en-US" altLang="zh-TW" sz="2000" b="1" dirty="0" smtClean="0">
              <a:latin typeface="Times New Roman" pitchFamily="18" charset="0"/>
              <a:cs typeface="Times New Roman" pitchFamily="18" charset="0"/>
            </a:endParaRPr>
          </a:p>
          <a:p>
            <a:pPr marL="454025" indent="-454025" algn="just">
              <a:spcBef>
                <a:spcPts val="600"/>
              </a:spcBef>
              <a:spcAft>
                <a:spcPts val="600"/>
              </a:spcAft>
              <a:buAutoNum type="arabicPeriod"/>
            </a:pPr>
            <a:r>
              <a:rPr lang="en-US" altLang="zh-TW" sz="2000" b="1" dirty="0" smtClean="0">
                <a:latin typeface="Times New Roman" pitchFamily="18" charset="0"/>
                <a:cs typeface="Times New Roman" pitchFamily="18" charset="0"/>
              </a:rPr>
              <a:t>Public Trust and Public Sentiment</a:t>
            </a:r>
          </a:p>
          <a:p>
            <a:pPr marL="800100" lvl="1" indent="-342900" algn="just">
              <a:spcBef>
                <a:spcPts val="600"/>
              </a:spcBef>
              <a:spcAft>
                <a:spcPts val="600"/>
              </a:spcAft>
              <a:buFontTx/>
              <a:buChar char="-"/>
            </a:pPr>
            <a:r>
              <a:rPr lang="en-US" altLang="zh-TW" sz="2000" b="1" dirty="0" smtClean="0">
                <a:latin typeface="Times New Roman" pitchFamily="18" charset="0"/>
                <a:cs typeface="Times New Roman" pitchFamily="18" charset="0"/>
              </a:rPr>
              <a:t>Co-variation and Correlation</a:t>
            </a:r>
            <a:endParaRPr lang="en-US" altLang="zh-TW" sz="2000" b="1" dirty="0" smtClean="0">
              <a:latin typeface="Times New Roman" pitchFamily="18" charset="0"/>
              <a:cs typeface="Times New Roman" pitchFamily="18" charset="0"/>
            </a:endParaRPr>
          </a:p>
          <a:p>
            <a:pPr marL="454025" indent="-454025" algn="just">
              <a:spcBef>
                <a:spcPts val="600"/>
              </a:spcBef>
              <a:spcAft>
                <a:spcPts val="600"/>
              </a:spcAft>
              <a:buAutoNum type="arabicPeriod"/>
            </a:pPr>
            <a:r>
              <a:rPr lang="en-US" altLang="zh-TW" sz="2000" b="1" dirty="0" smtClean="0">
                <a:latin typeface="Times New Roman" pitchFamily="18" charset="0"/>
                <a:cs typeface="Times New Roman" pitchFamily="18" charset="0"/>
              </a:rPr>
              <a:t>Conclusion</a:t>
            </a:r>
            <a:endParaRPr lang="zh-TW" altLang="en-US" sz="2000" dirty="0">
              <a:solidFill>
                <a:srgbClr val="0000FF"/>
              </a:solidFill>
              <a:latin typeface="Times New Roman" pitchFamily="18" charset="0"/>
              <a:cs typeface="Times New Roman" pitchFamily="18" charset="0"/>
            </a:endParaRPr>
          </a:p>
        </p:txBody>
      </p:sp>
      <p:sp>
        <p:nvSpPr>
          <p:cNvPr id="4099" name="Line 5"/>
          <p:cNvSpPr>
            <a:spLocks noChangeShapeType="1"/>
          </p:cNvSpPr>
          <p:nvPr/>
        </p:nvSpPr>
        <p:spPr bwMode="auto">
          <a:xfrm>
            <a:off x="395536" y="1196752"/>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11" name="標題 10"/>
          <p:cNvSpPr>
            <a:spLocks noGrp="1"/>
          </p:cNvSpPr>
          <p:nvPr>
            <p:ph type="title"/>
          </p:nvPr>
        </p:nvSpPr>
        <p:spPr>
          <a:xfrm>
            <a:off x="395536" y="404664"/>
            <a:ext cx="7620000" cy="511175"/>
          </a:xfrm>
        </p:spPr>
        <p:txBody>
          <a:bodyPr wrap="square" numCol="1" anchorCtr="0" compatLnSpc="1">
            <a:prstTxWarp prst="textNoShape">
              <a:avLst/>
            </a:prstTxWarp>
          </a:bodyPr>
          <a:lstStyle/>
          <a:p>
            <a:pPr algn="ctr">
              <a:defRPr/>
            </a:pPr>
            <a:r>
              <a:rPr kumimoji="1" lang="en-US" altLang="zh-TW" sz="3200" b="1" dirty="0" smtClean="0">
                <a:solidFill>
                  <a:schemeClr val="tx1"/>
                </a:solidFill>
                <a:latin typeface="Times New Roman" pitchFamily="18" charset="0"/>
                <a:cs typeface="Times New Roman" pitchFamily="18" charset="0"/>
              </a:rPr>
              <a:t>Public Trust and Public Sentiment</a:t>
            </a:r>
            <a:endParaRPr lang="zh-TW" altLang="en-US" dirty="0" smtClean="0"/>
          </a:p>
        </p:txBody>
      </p:sp>
    </p:spTree>
    <p:extLst>
      <p:ext uri="{BB962C8B-B14F-4D97-AF65-F5344CB8AC3E}">
        <p14:creationId xmlns="" xmlns:p14="http://schemas.microsoft.com/office/powerpoint/2010/main" val="2216329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43730A24-E241-4298-ADFC-44739E6E79AC}" type="slidenum">
              <a:rPr kumimoji="0" lang="zh-TW" altLang="en-US" sz="2600" b="1">
                <a:solidFill>
                  <a:schemeClr val="bg1"/>
                </a:solidFill>
                <a:latin typeface="Times New Roman" pitchFamily="18" charset="0"/>
                <a:cs typeface="Times New Roman" pitchFamily="18" charset="0"/>
              </a:rPr>
              <a:pPr eaLnBrk="1" hangingPunct="1"/>
              <a:t>20</a:t>
            </a:fld>
            <a:endParaRPr kumimoji="0" lang="zh-TW" altLang="en-US" sz="2600" b="1">
              <a:solidFill>
                <a:schemeClr val="bg1"/>
              </a:solidFill>
              <a:latin typeface="Times New Roman" pitchFamily="18" charset="0"/>
              <a:cs typeface="Times New Roman" pitchFamily="18" charset="0"/>
            </a:endParaRPr>
          </a:p>
        </p:txBody>
      </p:sp>
      <p:sp>
        <p:nvSpPr>
          <p:cNvPr id="12291" name="Line 5"/>
          <p:cNvSpPr>
            <a:spLocks noChangeShapeType="1"/>
          </p:cNvSpPr>
          <p:nvPr/>
        </p:nvSpPr>
        <p:spPr bwMode="auto">
          <a:xfrm>
            <a:off x="467544" y="908720"/>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8" name="標題 10"/>
          <p:cNvSpPr txBox="1">
            <a:spLocks/>
          </p:cNvSpPr>
          <p:nvPr/>
        </p:nvSpPr>
        <p:spPr>
          <a:xfrm>
            <a:off x="457200" y="274638"/>
            <a:ext cx="7620000" cy="511175"/>
          </a:xfrm>
          <a:prstGeom prst="rect">
            <a:avLst/>
          </a:prstGeom>
        </p:spPr>
        <p:txBody>
          <a:bodyPr/>
          <a:lstStyle/>
          <a:p>
            <a:pPr algn="ctr" eaLnBrk="0" hangingPunct="0">
              <a:defRPr/>
            </a:pPr>
            <a:r>
              <a:rPr lang="en-US" altLang="zh-TW" sz="3200" b="1" spc="-100" dirty="0" smtClean="0">
                <a:latin typeface="Times New Roman" pitchFamily="18" charset="0"/>
                <a:ea typeface="+mj-ea"/>
                <a:cs typeface="Times New Roman" pitchFamily="18" charset="0"/>
              </a:rPr>
              <a:t>Chart on Public Sentiment Index</a:t>
            </a:r>
            <a:endParaRPr kumimoji="0" lang="zh-TW" altLang="en-US" sz="4600" spc="-100" dirty="0">
              <a:solidFill>
                <a:schemeClr val="tx2"/>
              </a:solidFill>
              <a:latin typeface="+mj-lt"/>
              <a:ea typeface="+mj-ea"/>
              <a:cs typeface="+mj-cs"/>
            </a:endParaRPr>
          </a:p>
        </p:txBody>
      </p:sp>
      <p:graphicFrame>
        <p:nvGraphicFramePr>
          <p:cNvPr id="6" name="Chart 5"/>
          <p:cNvGraphicFramePr>
            <a:graphicFrameLocks noGrp="1"/>
          </p:cNvGraphicFramePr>
          <p:nvPr>
            <p:extLst>
              <p:ext uri="{D42A27DB-BD31-4B8C-83A1-F6EECF244321}">
                <p14:modId xmlns="" xmlns:p14="http://schemas.microsoft.com/office/powerpoint/2010/main" val="1223409740"/>
              </p:ext>
            </p:extLst>
          </p:nvPr>
        </p:nvGraphicFramePr>
        <p:xfrm>
          <a:off x="125506" y="980728"/>
          <a:ext cx="8226237" cy="54838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C6C24E04-2601-4C2A-9C81-D8C4A4D93EB1}" type="slidenum">
              <a:rPr kumimoji="0" lang="zh-TW" altLang="en-US" sz="2600" b="1">
                <a:solidFill>
                  <a:schemeClr val="bg1"/>
                </a:solidFill>
                <a:latin typeface="Times New Roman" pitchFamily="18" charset="0"/>
                <a:cs typeface="Times New Roman" pitchFamily="18" charset="0"/>
              </a:rPr>
              <a:pPr eaLnBrk="1" hangingPunct="1"/>
              <a:t>21</a:t>
            </a:fld>
            <a:endParaRPr kumimoji="0" lang="zh-TW" altLang="en-US" sz="2600" b="1">
              <a:solidFill>
                <a:schemeClr val="bg1"/>
              </a:solidFill>
              <a:latin typeface="Times New Roman" pitchFamily="18" charset="0"/>
              <a:cs typeface="Times New Roman" pitchFamily="18" charset="0"/>
            </a:endParaRPr>
          </a:p>
        </p:txBody>
      </p:sp>
      <p:sp>
        <p:nvSpPr>
          <p:cNvPr id="13315" name="Line 5"/>
          <p:cNvSpPr>
            <a:spLocks noChangeShapeType="1"/>
          </p:cNvSpPr>
          <p:nvPr/>
        </p:nvSpPr>
        <p:spPr bwMode="auto">
          <a:xfrm>
            <a:off x="428625" y="857250"/>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8" name="標題 10"/>
          <p:cNvSpPr txBox="1">
            <a:spLocks/>
          </p:cNvSpPr>
          <p:nvPr/>
        </p:nvSpPr>
        <p:spPr>
          <a:xfrm>
            <a:off x="457200" y="274638"/>
            <a:ext cx="7620000" cy="511175"/>
          </a:xfrm>
          <a:prstGeom prst="rect">
            <a:avLst/>
          </a:prstGeom>
        </p:spPr>
        <p:txBody>
          <a:bodyPr/>
          <a:lstStyle/>
          <a:p>
            <a:pPr algn="ctr" eaLnBrk="0" hangingPunct="0">
              <a:defRPr/>
            </a:pPr>
            <a:r>
              <a:rPr lang="en-US" altLang="zh-TW" sz="3200" b="1" spc="-100" dirty="0" smtClean="0">
                <a:latin typeface="Times New Roman" pitchFamily="18" charset="0"/>
                <a:ea typeface="+mj-ea"/>
                <a:cs typeface="Times New Roman" pitchFamily="18" charset="0"/>
              </a:rPr>
              <a:t>PSI, GA, SA</a:t>
            </a:r>
            <a:endParaRPr kumimoji="0" lang="zh-TW" altLang="en-US" sz="4600" spc="-100" dirty="0">
              <a:solidFill>
                <a:schemeClr val="tx2"/>
              </a:solidFill>
              <a:latin typeface="+mj-lt"/>
              <a:ea typeface="+mj-ea"/>
              <a:cs typeface="+mj-cs"/>
            </a:endParaRPr>
          </a:p>
        </p:txBody>
      </p:sp>
      <p:graphicFrame>
        <p:nvGraphicFramePr>
          <p:cNvPr id="7" name="Chart 6"/>
          <p:cNvGraphicFramePr>
            <a:graphicFrameLocks noGrp="1"/>
          </p:cNvGraphicFramePr>
          <p:nvPr>
            <p:extLst>
              <p:ext uri="{D42A27DB-BD31-4B8C-83A1-F6EECF244321}">
                <p14:modId xmlns="" xmlns:p14="http://schemas.microsoft.com/office/powerpoint/2010/main" val="1874630944"/>
              </p:ext>
            </p:extLst>
          </p:nvPr>
        </p:nvGraphicFramePr>
        <p:xfrm>
          <a:off x="257872" y="956692"/>
          <a:ext cx="8018655" cy="54123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28BDE2A-963F-488F-AB1E-2C71B3903395}" type="slidenum">
              <a:rPr kumimoji="0" lang="zh-TW" altLang="en-US" sz="2600" b="1">
                <a:solidFill>
                  <a:schemeClr val="bg1"/>
                </a:solidFill>
                <a:latin typeface="Times New Roman" pitchFamily="18" charset="0"/>
                <a:cs typeface="Times New Roman" pitchFamily="18" charset="0"/>
              </a:rPr>
              <a:pPr eaLnBrk="1" hangingPunct="1"/>
              <a:t>22</a:t>
            </a:fld>
            <a:endParaRPr kumimoji="0" lang="zh-TW" altLang="en-US" sz="2600" b="1">
              <a:solidFill>
                <a:schemeClr val="bg1"/>
              </a:solidFill>
              <a:latin typeface="Times New Roman" pitchFamily="18" charset="0"/>
              <a:cs typeface="Times New Roman" pitchFamily="18" charset="0"/>
            </a:endParaRPr>
          </a:p>
        </p:txBody>
      </p:sp>
      <p:sp>
        <p:nvSpPr>
          <p:cNvPr id="15363" name="Line 5"/>
          <p:cNvSpPr>
            <a:spLocks noChangeShapeType="1"/>
          </p:cNvSpPr>
          <p:nvPr/>
        </p:nvSpPr>
        <p:spPr bwMode="auto">
          <a:xfrm>
            <a:off x="395536" y="980728"/>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8" name="標題 10"/>
          <p:cNvSpPr txBox="1">
            <a:spLocks/>
          </p:cNvSpPr>
          <p:nvPr/>
        </p:nvSpPr>
        <p:spPr>
          <a:xfrm>
            <a:off x="457200" y="274638"/>
            <a:ext cx="7620000" cy="511175"/>
          </a:xfrm>
          <a:prstGeom prst="rect">
            <a:avLst/>
          </a:prstGeom>
        </p:spPr>
        <p:txBody>
          <a:bodyPr/>
          <a:lstStyle/>
          <a:p>
            <a:pPr algn="ctr" eaLnBrk="0" hangingPunct="0">
              <a:defRPr/>
            </a:pPr>
            <a:r>
              <a:rPr lang="en-US" altLang="zh-TW" sz="3200" b="1" spc="-100" dirty="0">
                <a:latin typeface="Times New Roman" pitchFamily="18" charset="0"/>
                <a:cs typeface="Times New Roman" pitchFamily="18" charset="0"/>
              </a:rPr>
              <a:t>PSI, GA, SA</a:t>
            </a:r>
            <a:endParaRPr kumimoji="0" lang="zh-TW" altLang="en-US" sz="4600" spc="-100" dirty="0">
              <a:solidFill>
                <a:schemeClr val="tx2"/>
              </a:solidFill>
            </a:endParaRPr>
          </a:p>
        </p:txBody>
      </p:sp>
      <p:graphicFrame>
        <p:nvGraphicFramePr>
          <p:cNvPr id="6" name="表格 5"/>
          <p:cNvGraphicFramePr>
            <a:graphicFrameLocks noGrp="1"/>
          </p:cNvGraphicFramePr>
          <p:nvPr>
            <p:extLst>
              <p:ext uri="{D42A27DB-BD31-4B8C-83A1-F6EECF244321}">
                <p14:modId xmlns="" xmlns:p14="http://schemas.microsoft.com/office/powerpoint/2010/main" val="2961934687"/>
              </p:ext>
            </p:extLst>
          </p:nvPr>
        </p:nvGraphicFramePr>
        <p:xfrm>
          <a:off x="395536" y="1268760"/>
          <a:ext cx="7786687" cy="5060129"/>
        </p:xfrm>
        <a:graphic>
          <a:graphicData uri="http://schemas.openxmlformats.org/drawingml/2006/table">
            <a:tbl>
              <a:tblPr firstRow="1" bandRow="1">
                <a:tableStyleId>{073A0DAA-6AF3-43AB-8588-CEC1D06C72B9}</a:tableStyleId>
              </a:tblPr>
              <a:tblGrid>
                <a:gridCol w="3071782"/>
                <a:gridCol w="1476385"/>
                <a:gridCol w="1619260"/>
                <a:gridCol w="1619260"/>
              </a:tblGrid>
              <a:tr h="65589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GB" sz="2400" b="1" i="0" u="none" strike="noStrike" cap="none" normalizeH="0" baseline="0" dirty="0" smtClean="0">
                          <a:ln>
                            <a:noFill/>
                          </a:ln>
                          <a:solidFill>
                            <a:schemeClr val="bg1"/>
                          </a:solidFill>
                          <a:effectLst/>
                          <a:latin typeface="Times New Roman" pitchFamily="18" charset="0"/>
                          <a:ea typeface="新細明體" pitchFamily="18" charset="-120"/>
                        </a:rPr>
                        <a:t>Time</a:t>
                      </a:r>
                    </a:p>
                  </a:txBody>
                  <a:tcPr marL="91438" marR="91438" marT="45716" marB="45716"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GB" sz="2400" b="1" i="0" u="none" strike="noStrike" cap="none" normalizeH="0" baseline="0" dirty="0" smtClean="0">
                          <a:ln>
                            <a:noFill/>
                          </a:ln>
                          <a:solidFill>
                            <a:schemeClr val="bg1"/>
                          </a:solidFill>
                          <a:effectLst/>
                          <a:latin typeface="Times New Roman" pitchFamily="18" charset="0"/>
                          <a:ea typeface="新細明體" pitchFamily="18" charset="-120"/>
                        </a:rPr>
                        <a:t>GA</a:t>
                      </a:r>
                    </a:p>
                  </a:txBody>
                  <a:tcPr marL="91438" marR="91438" marT="45716" marB="45716" anchor="ctr" horzOverflow="overflow">
                    <a:lnR w="12700" cap="flat" cmpd="sng" algn="ctr">
                      <a:solidFill>
                        <a:schemeClr val="bg1"/>
                      </a:solidFill>
                      <a:prstDash val="solid"/>
                      <a:round/>
                      <a:headEnd type="none" w="med" len="med"/>
                      <a:tailEnd type="none" w="med" len="med"/>
                    </a:lnR>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GB" sz="2400" b="1" i="0" u="none" strike="noStrike" cap="none" normalizeH="0" baseline="0" dirty="0" smtClean="0">
                          <a:ln>
                            <a:noFill/>
                          </a:ln>
                          <a:solidFill>
                            <a:schemeClr val="bg1"/>
                          </a:solidFill>
                          <a:effectLst/>
                          <a:latin typeface="Times New Roman" pitchFamily="18" charset="0"/>
                          <a:ea typeface="新細明體" pitchFamily="18" charset="-120"/>
                        </a:rPr>
                        <a:t>SA</a:t>
                      </a:r>
                    </a:p>
                  </a:txBody>
                  <a:tcPr marL="91438" marR="91438" marT="45716" marB="45716" anchor="ctr" horzOverflow="overflow">
                    <a:lnL w="12700" cap="flat" cmpd="sng" algn="ctr">
                      <a:solidFill>
                        <a:schemeClr val="bg1"/>
                      </a:solidFill>
                      <a:prstDash val="solid"/>
                      <a:round/>
                      <a:headEnd type="none" w="med" len="med"/>
                      <a:tailEnd type="none" w="med" len="med"/>
                    </a:ln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GB" sz="2400" b="1" i="0" u="none" strike="noStrike" cap="none" normalizeH="0" baseline="0" dirty="0" smtClean="0">
                          <a:ln>
                            <a:noFill/>
                          </a:ln>
                          <a:solidFill>
                            <a:schemeClr val="bg1"/>
                          </a:solidFill>
                          <a:effectLst/>
                          <a:latin typeface="Times New Roman" pitchFamily="18" charset="0"/>
                          <a:ea typeface="新細明體" pitchFamily="18" charset="-120"/>
                        </a:rPr>
                        <a:t>PSI</a:t>
                      </a:r>
                    </a:p>
                  </a:txBody>
                  <a:tcPr marL="91438" marR="91438" marT="45716" marB="45716" anchor="ctr" horzOverflow="overflow"/>
                </a:tc>
              </a:tr>
              <a:tr h="561849">
                <a:tc>
                  <a:txBody>
                    <a:bodyPr/>
                    <a:lstStyle/>
                    <a:p>
                      <a:pPr algn="ctr" fontAlgn="b"/>
                      <a:r>
                        <a:rPr lang="en-US" altLang="zh-TW" sz="1400" b="0" i="0" u="none" strike="noStrike" dirty="0" smtClean="0">
                          <a:solidFill>
                            <a:srgbClr val="000000"/>
                          </a:solidFill>
                          <a:latin typeface="Times New Roman" pitchFamily="18" charset="0"/>
                          <a:cs typeface="Times New Roman" pitchFamily="18" charset="0"/>
                        </a:rPr>
                        <a:t>Dec1992</a:t>
                      </a:r>
                      <a:br>
                        <a:rPr lang="en-US" altLang="zh-TW" sz="1400" b="0" i="0" u="none" strike="noStrike" dirty="0" smtClean="0">
                          <a:solidFill>
                            <a:srgbClr val="000000"/>
                          </a:solidFill>
                          <a:latin typeface="Times New Roman" pitchFamily="18" charset="0"/>
                          <a:cs typeface="Times New Roman" pitchFamily="18" charset="0"/>
                        </a:rPr>
                      </a:br>
                      <a:r>
                        <a:rPr lang="en-US" altLang="zh-TW" sz="1400" b="0" i="0" u="none" strike="noStrike" dirty="0" smtClean="0">
                          <a:solidFill>
                            <a:srgbClr val="000000"/>
                          </a:solidFill>
                          <a:latin typeface="Times New Roman" pitchFamily="18" charset="0"/>
                          <a:cs typeface="Times New Roman" pitchFamily="18" charset="0"/>
                        </a:rPr>
                        <a:t>(PSI starts)</a:t>
                      </a:r>
                      <a:endParaRPr lang="en-US" altLang="zh-TW" sz="1400" b="0" i="0" u="none" strike="noStrike" dirty="0">
                        <a:solidFill>
                          <a:srgbClr val="000000"/>
                        </a:solidFill>
                        <a:latin typeface="Times New Roman" pitchFamily="18" charset="0"/>
                        <a:cs typeface="Times New Roman" pitchFamily="18" charset="0"/>
                      </a:endParaRPr>
                    </a:p>
                  </a:txBody>
                  <a:tcPr marL="9525" marR="9525" marT="9526" marB="0" anchor="ctr"/>
                </a:tc>
                <a:tc>
                  <a:txBody>
                    <a:bodyPr/>
                    <a:lstStyle/>
                    <a:p>
                      <a:pPr algn="ctr" fontAlgn="ctr"/>
                      <a:r>
                        <a:rPr lang="en-US" altLang="zh-TW" sz="1800" b="0" i="0" u="none" strike="noStrike" dirty="0" smtClean="0">
                          <a:solidFill>
                            <a:srgbClr val="000000"/>
                          </a:solidFill>
                          <a:latin typeface="Times New Roman" pitchFamily="18" charset="0"/>
                          <a:cs typeface="Times New Roman" pitchFamily="18" charset="0"/>
                        </a:rPr>
                        <a:t>100.8</a:t>
                      </a:r>
                      <a:endParaRPr lang="en-US" altLang="zh-TW" sz="1800" b="0" i="0" u="none" strike="noStrike" dirty="0">
                        <a:solidFill>
                          <a:srgbClr val="000000"/>
                        </a:solidFill>
                        <a:latin typeface="Times New Roman" pitchFamily="18" charset="0"/>
                        <a:cs typeface="Times New Roman" pitchFamily="18" charset="0"/>
                      </a:endParaRPr>
                    </a:p>
                  </a:txBody>
                  <a:tcPr marL="9525" marR="9525" marT="9526" marB="0" anchor="ctr">
                    <a:lnR w="12700" cap="flat" cmpd="sng" algn="ctr">
                      <a:solidFill>
                        <a:schemeClr val="bg1"/>
                      </a:solidFill>
                      <a:prstDash val="solid"/>
                      <a:round/>
                      <a:headEnd type="none" w="med" len="med"/>
                      <a:tailEnd type="none" w="med" len="med"/>
                    </a:lnR>
                  </a:tcPr>
                </a:tc>
                <a:tc>
                  <a:txBody>
                    <a:bodyPr/>
                    <a:lstStyle/>
                    <a:p>
                      <a:pPr algn="ctr" fontAlgn="ctr"/>
                      <a:r>
                        <a:rPr lang="en-US" altLang="zh-TW" sz="1800" b="0" i="0" u="none" strike="noStrike" smtClean="0">
                          <a:solidFill>
                            <a:srgbClr val="000000"/>
                          </a:solidFill>
                          <a:latin typeface="Times New Roman" pitchFamily="18" charset="0"/>
                          <a:cs typeface="Times New Roman" pitchFamily="18" charset="0"/>
                        </a:rPr>
                        <a:t>110.5</a:t>
                      </a:r>
                      <a:endParaRPr lang="en-US" altLang="zh-TW" sz="1800" b="0" i="0" u="none" strike="noStrike" dirty="0">
                        <a:solidFill>
                          <a:srgbClr val="000000"/>
                        </a:solidFill>
                        <a:latin typeface="Times New Roman" pitchFamily="18" charset="0"/>
                        <a:cs typeface="Times New Roman" pitchFamily="18" charset="0"/>
                      </a:endParaRPr>
                    </a:p>
                  </a:txBody>
                  <a:tcPr marL="9525" marR="9525" marT="9526" marB="0" anchor="ctr">
                    <a:lnL w="12700" cap="flat" cmpd="sng" algn="ctr">
                      <a:solidFill>
                        <a:schemeClr val="bg1"/>
                      </a:solidFill>
                      <a:prstDash val="solid"/>
                      <a:round/>
                      <a:headEnd type="none" w="med" len="med"/>
                      <a:tailEnd type="none" w="med" len="med"/>
                    </a:lnL>
                  </a:tcPr>
                </a:tc>
                <a:tc>
                  <a:txBody>
                    <a:bodyPr/>
                    <a:lstStyle/>
                    <a:p>
                      <a:pPr algn="ctr" fontAlgn="ctr"/>
                      <a:r>
                        <a:rPr lang="en-US" altLang="zh-TW" sz="1800" b="0" i="0" u="none" strike="noStrike" dirty="0" smtClean="0">
                          <a:solidFill>
                            <a:srgbClr val="000000"/>
                          </a:solidFill>
                          <a:latin typeface="Times New Roman" pitchFamily="18" charset="0"/>
                          <a:cs typeface="Times New Roman" pitchFamily="18" charset="0"/>
                        </a:rPr>
                        <a:t>107.3</a:t>
                      </a:r>
                      <a:endParaRPr lang="en-US" altLang="zh-TW" sz="1800" b="0" i="0" u="none" strike="noStrike" dirty="0">
                        <a:solidFill>
                          <a:srgbClr val="000000"/>
                        </a:solidFill>
                        <a:latin typeface="Times New Roman" pitchFamily="18" charset="0"/>
                        <a:cs typeface="Times New Roman" pitchFamily="18" charset="0"/>
                      </a:endParaRPr>
                    </a:p>
                  </a:txBody>
                  <a:tcPr marL="9525" marR="9525" marT="9526" marB="0" anchor="ctr"/>
                </a:tc>
              </a:tr>
              <a:tr h="538597">
                <a:tc>
                  <a:txBody>
                    <a:bodyPr/>
                    <a:lstStyle/>
                    <a:p>
                      <a:pPr algn="ctr" fontAlgn="b"/>
                      <a:r>
                        <a:rPr lang="en-US" altLang="zh-TW" sz="1400" b="1" i="0" u="none" strike="noStrike" dirty="0" smtClean="0">
                          <a:solidFill>
                            <a:srgbClr val="000000"/>
                          </a:solidFill>
                          <a:effectLst/>
                          <a:latin typeface="Times New Roman" pitchFamily="18" charset="0"/>
                          <a:cs typeface="Times New Roman" pitchFamily="18" charset="0"/>
                        </a:rPr>
                        <a:t>Feb 1994</a:t>
                      </a:r>
                      <a:br>
                        <a:rPr lang="en-US" altLang="zh-TW" sz="1400" b="1" i="0" u="none" strike="noStrike" dirty="0" smtClean="0">
                          <a:solidFill>
                            <a:srgbClr val="000000"/>
                          </a:solidFill>
                          <a:effectLst/>
                          <a:latin typeface="Times New Roman" pitchFamily="18" charset="0"/>
                          <a:cs typeface="Times New Roman" pitchFamily="18" charset="0"/>
                        </a:rPr>
                      </a:br>
                      <a:r>
                        <a:rPr lang="en-US" altLang="zh-TW" sz="1400" b="1" i="0" u="none" strike="noStrike" dirty="0" smtClean="0">
                          <a:solidFill>
                            <a:srgbClr val="000000"/>
                          </a:solidFill>
                          <a:effectLst/>
                          <a:latin typeface="Times New Roman" pitchFamily="18" charset="0"/>
                          <a:cs typeface="Times New Roman" pitchFamily="18" charset="0"/>
                        </a:rPr>
                        <a:t>(political reform plans by Chris Patten)</a:t>
                      </a:r>
                      <a:endParaRPr lang="en-US" altLang="zh-TW" sz="1400" b="1" i="0" u="none" strike="noStrike" dirty="0">
                        <a:solidFill>
                          <a:srgbClr val="000000"/>
                        </a:solidFill>
                        <a:effectLst/>
                        <a:latin typeface="Times New Roman" pitchFamily="18" charset="0"/>
                        <a:cs typeface="Times New Roman" pitchFamily="18" charset="0"/>
                      </a:endParaRPr>
                    </a:p>
                  </a:txBody>
                  <a:tcPr marL="9525" marR="9525" marT="9526" marB="0" anchor="ctr"/>
                </a:tc>
                <a:tc>
                  <a:txBody>
                    <a:bodyPr/>
                    <a:lstStyle/>
                    <a:p>
                      <a:pPr algn="ctr" fontAlgn="ctr"/>
                      <a:r>
                        <a:rPr lang="en-US" altLang="zh-TW" sz="1800" b="1" i="0" u="none" strike="noStrike" dirty="0" smtClean="0">
                          <a:solidFill>
                            <a:srgbClr val="000000"/>
                          </a:solidFill>
                          <a:effectLst/>
                          <a:latin typeface="Times New Roman" pitchFamily="18" charset="0"/>
                          <a:cs typeface="Times New Roman" pitchFamily="18" charset="0"/>
                        </a:rPr>
                        <a:t>92.5</a:t>
                      </a:r>
                      <a:endParaRPr lang="en-US" altLang="zh-TW" sz="1800" b="1" i="0" u="none" strike="noStrike" dirty="0">
                        <a:solidFill>
                          <a:srgbClr val="000000"/>
                        </a:solidFill>
                        <a:effectLst/>
                        <a:latin typeface="Times New Roman" pitchFamily="18" charset="0"/>
                        <a:cs typeface="Times New Roman" pitchFamily="18" charset="0"/>
                      </a:endParaRPr>
                    </a:p>
                  </a:txBody>
                  <a:tcPr marL="9525" marR="9525" marT="9526" marB="0" anchor="ctr">
                    <a:lnR w="12700" cap="flat" cmpd="sng" algn="ctr">
                      <a:solidFill>
                        <a:schemeClr val="bg1"/>
                      </a:solidFill>
                      <a:prstDash val="solid"/>
                      <a:round/>
                      <a:headEnd type="none" w="med" len="med"/>
                      <a:tailEnd type="none" w="med" len="med"/>
                    </a:lnR>
                  </a:tcPr>
                </a:tc>
                <a:tc>
                  <a:txBody>
                    <a:bodyPr/>
                    <a:lstStyle/>
                    <a:p>
                      <a:pPr algn="ctr" fontAlgn="ctr"/>
                      <a:r>
                        <a:rPr lang="en-US" altLang="zh-TW" sz="1800" b="1" i="0" u="none" strike="noStrike" dirty="0" smtClean="0">
                          <a:solidFill>
                            <a:srgbClr val="000000"/>
                          </a:solidFill>
                          <a:effectLst/>
                          <a:latin typeface="Times New Roman" pitchFamily="18" charset="0"/>
                          <a:cs typeface="Times New Roman" pitchFamily="18" charset="0"/>
                        </a:rPr>
                        <a:t>109.1</a:t>
                      </a:r>
                      <a:endParaRPr lang="en-US" altLang="zh-TW" sz="1800" b="1" i="0" u="none" strike="noStrike" dirty="0">
                        <a:solidFill>
                          <a:srgbClr val="000000"/>
                        </a:solidFill>
                        <a:effectLst/>
                        <a:latin typeface="Times New Roman" pitchFamily="18" charset="0"/>
                        <a:cs typeface="Times New Roman" pitchFamily="18" charset="0"/>
                      </a:endParaRPr>
                    </a:p>
                  </a:txBody>
                  <a:tcPr marL="9525" marR="9525" marT="9526" marB="0" anchor="ctr">
                    <a:lnL w="12700" cap="flat" cmpd="sng" algn="ctr">
                      <a:solidFill>
                        <a:schemeClr val="bg1"/>
                      </a:solidFill>
                      <a:prstDash val="solid"/>
                      <a:round/>
                      <a:headEnd type="none" w="med" len="med"/>
                      <a:tailEnd type="none" w="med" len="med"/>
                    </a:lnL>
                  </a:tcPr>
                </a:tc>
                <a:tc>
                  <a:txBody>
                    <a:bodyPr/>
                    <a:lstStyle/>
                    <a:p>
                      <a:pPr algn="ctr" fontAlgn="ctr"/>
                      <a:r>
                        <a:rPr lang="en-US" altLang="zh-TW" sz="1800" b="1" i="0" u="none" strike="noStrike" dirty="0" smtClean="0">
                          <a:solidFill>
                            <a:srgbClr val="000000"/>
                          </a:solidFill>
                          <a:effectLst/>
                          <a:latin typeface="Times New Roman" pitchFamily="18" charset="0"/>
                          <a:cs typeface="Times New Roman" pitchFamily="18" charset="0"/>
                        </a:rPr>
                        <a:t>100.5</a:t>
                      </a:r>
                      <a:endParaRPr lang="en-US" altLang="zh-TW" sz="1800" b="1" i="0" u="none" strike="noStrike" dirty="0">
                        <a:solidFill>
                          <a:srgbClr val="000000"/>
                        </a:solidFill>
                        <a:effectLst/>
                        <a:latin typeface="Times New Roman" pitchFamily="18" charset="0"/>
                        <a:cs typeface="Times New Roman" pitchFamily="18" charset="0"/>
                      </a:endParaRPr>
                    </a:p>
                  </a:txBody>
                  <a:tcPr marL="9525" marR="9525" marT="9526" marB="0" anchor="ctr"/>
                </a:tc>
              </a:tr>
              <a:tr h="538597">
                <a:tc>
                  <a:txBody>
                    <a:bodyPr/>
                    <a:lstStyle/>
                    <a:p>
                      <a:pPr algn="ctr" fontAlgn="b"/>
                      <a:r>
                        <a:rPr lang="en-US" altLang="zh-TW" sz="1400" b="0" i="0" u="none" strike="noStrike" dirty="0" smtClean="0">
                          <a:solidFill>
                            <a:srgbClr val="000000"/>
                          </a:solidFill>
                          <a:latin typeface="Times New Roman" pitchFamily="18" charset="0"/>
                          <a:cs typeface="Times New Roman" pitchFamily="18" charset="0"/>
                        </a:rPr>
                        <a:t>Apr 2003</a:t>
                      </a:r>
                      <a:br>
                        <a:rPr lang="en-US" altLang="zh-TW" sz="1400" b="0" i="0" u="none" strike="noStrike" dirty="0" smtClean="0">
                          <a:solidFill>
                            <a:srgbClr val="000000"/>
                          </a:solidFill>
                          <a:latin typeface="Times New Roman" pitchFamily="18" charset="0"/>
                          <a:cs typeface="Times New Roman" pitchFamily="18" charset="0"/>
                        </a:rPr>
                      </a:br>
                      <a:r>
                        <a:rPr lang="en-US" altLang="zh-TW" sz="1400" b="0" i="0" u="none" strike="noStrike" dirty="0" smtClean="0">
                          <a:solidFill>
                            <a:srgbClr val="000000"/>
                          </a:solidFill>
                          <a:latin typeface="Times New Roman" pitchFamily="18" charset="0"/>
                          <a:cs typeface="Times New Roman" pitchFamily="18" charset="0"/>
                        </a:rPr>
                        <a:t>(SARS)</a:t>
                      </a:r>
                      <a:endParaRPr lang="en-US" altLang="zh-TW" sz="1400" b="0" i="0" u="none" strike="noStrike" dirty="0">
                        <a:solidFill>
                          <a:srgbClr val="000000"/>
                        </a:solidFill>
                        <a:latin typeface="Times New Roman" pitchFamily="18" charset="0"/>
                        <a:cs typeface="Times New Roman" pitchFamily="18" charset="0"/>
                      </a:endParaRPr>
                    </a:p>
                  </a:txBody>
                  <a:tcPr marL="9525" marR="9525" marT="9526" marB="0" anchor="ctr"/>
                </a:tc>
                <a:tc>
                  <a:txBody>
                    <a:bodyPr/>
                    <a:lstStyle/>
                    <a:p>
                      <a:pPr algn="ctr" fontAlgn="ctr"/>
                      <a:r>
                        <a:rPr lang="en-US" altLang="zh-TW" sz="1800" b="0" i="0" u="none" strike="noStrike" smtClean="0">
                          <a:solidFill>
                            <a:srgbClr val="000000"/>
                          </a:solidFill>
                          <a:latin typeface="Times New Roman" pitchFamily="18" charset="0"/>
                          <a:cs typeface="Times New Roman" pitchFamily="18" charset="0"/>
                        </a:rPr>
                        <a:t>69.9</a:t>
                      </a:r>
                      <a:endParaRPr lang="en-US" altLang="zh-TW" sz="1800" b="0" i="0" u="none" strike="noStrike" dirty="0">
                        <a:solidFill>
                          <a:srgbClr val="000000"/>
                        </a:solidFill>
                        <a:latin typeface="Times New Roman" pitchFamily="18" charset="0"/>
                        <a:cs typeface="Times New Roman" pitchFamily="18" charset="0"/>
                      </a:endParaRPr>
                    </a:p>
                  </a:txBody>
                  <a:tcPr marL="9525" marR="9525" marT="9526" marB="0" anchor="ctr">
                    <a:lnR w="12700" cap="flat" cmpd="sng" algn="ctr">
                      <a:solidFill>
                        <a:schemeClr val="bg1"/>
                      </a:solidFill>
                      <a:prstDash val="solid"/>
                      <a:round/>
                      <a:headEnd type="none" w="med" len="med"/>
                      <a:tailEnd type="none" w="med" len="med"/>
                    </a:lnR>
                  </a:tcPr>
                </a:tc>
                <a:tc>
                  <a:txBody>
                    <a:bodyPr/>
                    <a:lstStyle/>
                    <a:p>
                      <a:pPr algn="ctr" fontAlgn="ctr"/>
                      <a:r>
                        <a:rPr lang="en-US" altLang="zh-TW" sz="1800" b="0" i="0" u="none" strike="noStrike" smtClean="0">
                          <a:solidFill>
                            <a:srgbClr val="000000"/>
                          </a:solidFill>
                          <a:latin typeface="Times New Roman" pitchFamily="18" charset="0"/>
                          <a:cs typeface="Times New Roman" pitchFamily="18" charset="0"/>
                        </a:rPr>
                        <a:t>79.5</a:t>
                      </a:r>
                      <a:endParaRPr lang="en-US" altLang="zh-TW" sz="1800" b="0" i="0" u="none" strike="noStrike" dirty="0">
                        <a:solidFill>
                          <a:srgbClr val="000000"/>
                        </a:solidFill>
                        <a:latin typeface="Times New Roman" pitchFamily="18" charset="0"/>
                        <a:cs typeface="Times New Roman" pitchFamily="18" charset="0"/>
                      </a:endParaRPr>
                    </a:p>
                  </a:txBody>
                  <a:tcPr marL="9525" marR="9525" marT="9526" marB="0" anchor="ctr">
                    <a:lnL w="12700" cap="flat" cmpd="sng" algn="ctr">
                      <a:solidFill>
                        <a:schemeClr val="bg1"/>
                      </a:solidFill>
                      <a:prstDash val="solid"/>
                      <a:round/>
                      <a:headEnd type="none" w="med" len="med"/>
                      <a:tailEnd type="none" w="med" len="med"/>
                    </a:lnL>
                  </a:tcPr>
                </a:tc>
                <a:tc>
                  <a:txBody>
                    <a:bodyPr/>
                    <a:lstStyle/>
                    <a:p>
                      <a:pPr algn="ctr" fontAlgn="ctr"/>
                      <a:r>
                        <a:rPr lang="en-US" altLang="zh-TW" sz="1800" b="0" i="0" u="none" strike="noStrike" dirty="0" smtClean="0">
                          <a:solidFill>
                            <a:srgbClr val="000000"/>
                          </a:solidFill>
                          <a:latin typeface="Times New Roman" pitchFamily="18" charset="0"/>
                          <a:cs typeface="Times New Roman" pitchFamily="18" charset="0"/>
                        </a:rPr>
                        <a:t>66.1</a:t>
                      </a:r>
                      <a:endParaRPr lang="en-US" altLang="zh-TW" sz="1800" b="0" i="0" u="none" strike="noStrike" dirty="0">
                        <a:solidFill>
                          <a:srgbClr val="000000"/>
                        </a:solidFill>
                        <a:latin typeface="Times New Roman" pitchFamily="18" charset="0"/>
                        <a:cs typeface="Times New Roman" pitchFamily="18" charset="0"/>
                      </a:endParaRPr>
                    </a:p>
                  </a:txBody>
                  <a:tcPr marL="9525" marR="9525" marT="9526" marB="0" anchor="ctr"/>
                </a:tc>
              </a:tr>
              <a:tr h="471272">
                <a:tc>
                  <a:txBody>
                    <a:bodyPr/>
                    <a:lstStyle/>
                    <a:p>
                      <a:pPr algn="ctr" fontAlgn="b"/>
                      <a:r>
                        <a:rPr lang="en-US" altLang="zh-TW" sz="1400" b="0" i="0" u="none" strike="noStrike" dirty="0" smtClean="0">
                          <a:solidFill>
                            <a:srgbClr val="000000"/>
                          </a:solidFill>
                          <a:latin typeface="Times New Roman" pitchFamily="18" charset="0"/>
                          <a:cs typeface="Times New Roman" pitchFamily="18" charset="0"/>
                        </a:rPr>
                        <a:t>Jul 2003</a:t>
                      </a:r>
                      <a:br>
                        <a:rPr lang="en-US" altLang="zh-TW" sz="1400" b="0" i="0" u="none" strike="noStrike" dirty="0" smtClean="0">
                          <a:solidFill>
                            <a:srgbClr val="000000"/>
                          </a:solidFill>
                          <a:latin typeface="Times New Roman" pitchFamily="18" charset="0"/>
                          <a:cs typeface="Times New Roman" pitchFamily="18" charset="0"/>
                        </a:rPr>
                      </a:br>
                      <a:r>
                        <a:rPr lang="en-US" altLang="zh-TW" sz="1400" b="0" i="0" u="none" strike="noStrike" dirty="0" smtClean="0">
                          <a:solidFill>
                            <a:srgbClr val="000000"/>
                          </a:solidFill>
                          <a:latin typeface="Times New Roman" pitchFamily="18" charset="0"/>
                          <a:cs typeface="Times New Roman" pitchFamily="18" charset="0"/>
                        </a:rPr>
                        <a:t>(Massive</a:t>
                      </a:r>
                      <a:r>
                        <a:rPr lang="en-US" altLang="zh-TW" sz="1400" b="0" i="0" u="none" strike="noStrike" baseline="0" dirty="0" smtClean="0">
                          <a:solidFill>
                            <a:srgbClr val="000000"/>
                          </a:solidFill>
                          <a:latin typeface="Times New Roman" pitchFamily="18" charset="0"/>
                          <a:cs typeface="Times New Roman" pitchFamily="18" charset="0"/>
                        </a:rPr>
                        <a:t> demonstration)</a:t>
                      </a:r>
                      <a:endParaRPr lang="en-US" altLang="zh-TW" sz="1400" b="0" i="0" u="none" strike="noStrike" dirty="0">
                        <a:solidFill>
                          <a:srgbClr val="000000"/>
                        </a:solidFill>
                        <a:latin typeface="Times New Roman" pitchFamily="18" charset="0"/>
                        <a:cs typeface="Times New Roman" pitchFamily="18" charset="0"/>
                      </a:endParaRPr>
                    </a:p>
                  </a:txBody>
                  <a:tcPr marL="9525" marR="9525" marT="9526" marB="0" anchor="ctr"/>
                </a:tc>
                <a:tc>
                  <a:txBody>
                    <a:bodyPr/>
                    <a:lstStyle/>
                    <a:p>
                      <a:pPr algn="ctr" fontAlgn="ctr"/>
                      <a:r>
                        <a:rPr lang="en-US" altLang="zh-TW" sz="1800" b="0" i="0" u="none" strike="noStrike" smtClean="0">
                          <a:solidFill>
                            <a:srgbClr val="000000"/>
                          </a:solidFill>
                          <a:latin typeface="Times New Roman" pitchFamily="18" charset="0"/>
                          <a:cs typeface="Times New Roman" pitchFamily="18" charset="0"/>
                        </a:rPr>
                        <a:t>66.2</a:t>
                      </a:r>
                      <a:endParaRPr lang="en-US" altLang="zh-TW" sz="1800" b="0" i="0" u="none" strike="noStrike" dirty="0">
                        <a:solidFill>
                          <a:srgbClr val="000000"/>
                        </a:solidFill>
                        <a:latin typeface="Times New Roman" pitchFamily="18" charset="0"/>
                        <a:cs typeface="Times New Roman" pitchFamily="18" charset="0"/>
                      </a:endParaRPr>
                    </a:p>
                  </a:txBody>
                  <a:tcPr marL="9525" marR="9525" marT="9526" marB="0" anchor="ctr">
                    <a:lnR w="12700" cap="flat" cmpd="sng" algn="ctr">
                      <a:solidFill>
                        <a:schemeClr val="bg1"/>
                      </a:solidFill>
                      <a:prstDash val="solid"/>
                      <a:round/>
                      <a:headEnd type="none" w="med" len="med"/>
                      <a:tailEnd type="none" w="med" len="med"/>
                    </a:lnR>
                  </a:tcPr>
                </a:tc>
                <a:tc>
                  <a:txBody>
                    <a:bodyPr/>
                    <a:lstStyle/>
                    <a:p>
                      <a:pPr algn="ctr" fontAlgn="ctr"/>
                      <a:r>
                        <a:rPr lang="en-US" altLang="zh-TW" sz="1800" b="0" i="0" u="none" strike="noStrike" smtClean="0">
                          <a:solidFill>
                            <a:srgbClr val="000000"/>
                          </a:solidFill>
                          <a:latin typeface="Times New Roman" pitchFamily="18" charset="0"/>
                          <a:cs typeface="Times New Roman" pitchFamily="18" charset="0"/>
                        </a:rPr>
                        <a:t>77.0</a:t>
                      </a:r>
                      <a:endParaRPr lang="en-US" altLang="zh-TW" sz="1800" b="0" i="0" u="none" strike="noStrike" dirty="0">
                        <a:solidFill>
                          <a:srgbClr val="000000"/>
                        </a:solidFill>
                        <a:latin typeface="Times New Roman" pitchFamily="18" charset="0"/>
                        <a:cs typeface="Times New Roman" pitchFamily="18" charset="0"/>
                      </a:endParaRPr>
                    </a:p>
                  </a:txBody>
                  <a:tcPr marL="9525" marR="9525" marT="9526" marB="0" anchor="ctr">
                    <a:lnL w="12700" cap="flat" cmpd="sng" algn="ctr">
                      <a:solidFill>
                        <a:schemeClr val="bg1"/>
                      </a:solidFill>
                      <a:prstDash val="solid"/>
                      <a:round/>
                      <a:headEnd type="none" w="med" len="med"/>
                      <a:tailEnd type="none" w="med" len="med"/>
                    </a:lnL>
                  </a:tcPr>
                </a:tc>
                <a:tc>
                  <a:txBody>
                    <a:bodyPr/>
                    <a:lstStyle/>
                    <a:p>
                      <a:pPr algn="ctr" fontAlgn="ctr"/>
                      <a:r>
                        <a:rPr lang="en-US" altLang="zh-TW" sz="1800" b="0" i="0" u="none" strike="noStrike" dirty="0" smtClean="0">
                          <a:solidFill>
                            <a:srgbClr val="000000"/>
                          </a:solidFill>
                          <a:latin typeface="Times New Roman" pitchFamily="18" charset="0"/>
                          <a:cs typeface="Times New Roman" pitchFamily="18" charset="0"/>
                        </a:rPr>
                        <a:t>61.8</a:t>
                      </a:r>
                      <a:endParaRPr lang="en-US" altLang="zh-TW" sz="1800" b="0" i="0" u="none" strike="noStrike" dirty="0">
                        <a:solidFill>
                          <a:srgbClr val="000000"/>
                        </a:solidFill>
                        <a:latin typeface="Times New Roman" pitchFamily="18" charset="0"/>
                        <a:cs typeface="Times New Roman" pitchFamily="18" charset="0"/>
                      </a:endParaRPr>
                    </a:p>
                  </a:txBody>
                  <a:tcPr marL="9525" marR="9525" marT="9526" marB="0" anchor="ctr"/>
                </a:tc>
              </a:tr>
              <a:tr h="538597">
                <a:tc>
                  <a:txBody>
                    <a:bodyPr/>
                    <a:lstStyle/>
                    <a:p>
                      <a:pPr marL="0" algn="ctr" defTabSz="914400" rtl="0" eaLnBrk="1" fontAlgn="ctr" latinLnBrk="0" hangingPunct="1"/>
                      <a:r>
                        <a:rPr lang="en-US" altLang="zh-TW" sz="1800" b="1" i="0" u="none" strike="noStrike" kern="1200" dirty="0" smtClean="0">
                          <a:solidFill>
                            <a:srgbClr val="000000"/>
                          </a:solidFill>
                          <a:effectLst/>
                          <a:latin typeface="Times New Roman" pitchFamily="18" charset="0"/>
                          <a:ea typeface="+mn-ea"/>
                          <a:cs typeface="Times New Roman" pitchFamily="18" charset="0"/>
                        </a:rPr>
                        <a:t>Jun 2005</a:t>
                      </a:r>
                      <a:br>
                        <a:rPr lang="en-US" altLang="zh-TW" sz="1800" b="1" i="0" u="none" strike="noStrike" kern="1200" dirty="0" smtClean="0">
                          <a:solidFill>
                            <a:srgbClr val="000000"/>
                          </a:solidFill>
                          <a:effectLst/>
                          <a:latin typeface="Times New Roman" pitchFamily="18" charset="0"/>
                          <a:ea typeface="+mn-ea"/>
                          <a:cs typeface="Times New Roman" pitchFamily="18" charset="0"/>
                        </a:rPr>
                      </a:br>
                      <a:r>
                        <a:rPr lang="en-US" altLang="zh-TW" sz="1800" b="1" i="0" u="none" strike="noStrike" kern="1200" dirty="0" smtClean="0">
                          <a:solidFill>
                            <a:srgbClr val="000000"/>
                          </a:solidFill>
                          <a:effectLst/>
                          <a:latin typeface="Times New Roman" pitchFamily="18" charset="0"/>
                          <a:ea typeface="+mn-ea"/>
                          <a:cs typeface="Times New Roman" pitchFamily="18" charset="0"/>
                        </a:rPr>
                        <a:t>(New CE come to office)</a:t>
                      </a:r>
                      <a:endParaRPr lang="en-US" altLang="zh-TW" sz="1800" b="1" i="0" u="none" strike="noStrike" kern="1200" dirty="0">
                        <a:solidFill>
                          <a:srgbClr val="000000"/>
                        </a:solidFill>
                        <a:effectLst/>
                        <a:latin typeface="Times New Roman" pitchFamily="18" charset="0"/>
                        <a:ea typeface="+mn-ea"/>
                        <a:cs typeface="Times New Roman" pitchFamily="18" charset="0"/>
                      </a:endParaRPr>
                    </a:p>
                  </a:txBody>
                  <a:tcPr marL="9525" marR="9525" marT="9526" marB="0" anchor="ctr"/>
                </a:tc>
                <a:tc>
                  <a:txBody>
                    <a:bodyPr/>
                    <a:lstStyle/>
                    <a:p>
                      <a:pPr marL="0" algn="ctr" defTabSz="914400" rtl="0" eaLnBrk="1" fontAlgn="ctr" latinLnBrk="0" hangingPunct="1"/>
                      <a:r>
                        <a:rPr lang="en-US" altLang="zh-TW" sz="1800" b="1" i="0" u="none" strike="noStrike" kern="1200" dirty="0" smtClean="0">
                          <a:solidFill>
                            <a:srgbClr val="000000"/>
                          </a:solidFill>
                          <a:effectLst/>
                          <a:latin typeface="Times New Roman" pitchFamily="18" charset="0"/>
                          <a:ea typeface="+mn-ea"/>
                          <a:cs typeface="Times New Roman" pitchFamily="18" charset="0"/>
                        </a:rPr>
                        <a:t>123.5</a:t>
                      </a:r>
                      <a:endParaRPr lang="en-US" altLang="zh-TW" sz="1800" b="1" i="0" u="none" strike="noStrike" kern="1200" dirty="0">
                        <a:solidFill>
                          <a:srgbClr val="000000"/>
                        </a:solidFill>
                        <a:effectLst/>
                        <a:latin typeface="Times New Roman" pitchFamily="18" charset="0"/>
                        <a:ea typeface="+mn-ea"/>
                        <a:cs typeface="Times New Roman" pitchFamily="18" charset="0"/>
                      </a:endParaRPr>
                    </a:p>
                  </a:txBody>
                  <a:tcPr marL="9525" marR="9525" marT="9526" marB="0" anchor="ctr">
                    <a:lnR w="127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800" b="1" i="0" u="none" strike="noStrike" kern="1200" dirty="0" smtClean="0">
                          <a:solidFill>
                            <a:srgbClr val="000000"/>
                          </a:solidFill>
                          <a:effectLst/>
                          <a:latin typeface="Times New Roman" pitchFamily="18" charset="0"/>
                          <a:ea typeface="+mn-ea"/>
                          <a:cs typeface="Times New Roman" pitchFamily="18" charset="0"/>
                        </a:rPr>
                        <a:t>102.6</a:t>
                      </a:r>
                      <a:endParaRPr lang="en-US" altLang="zh-TW" sz="1800" b="1" i="0" u="none" strike="noStrike" kern="1200" dirty="0">
                        <a:solidFill>
                          <a:srgbClr val="000000"/>
                        </a:solidFill>
                        <a:effectLst/>
                        <a:latin typeface="Times New Roman" pitchFamily="18" charset="0"/>
                        <a:ea typeface="+mn-ea"/>
                        <a:cs typeface="Times New Roman" pitchFamily="18" charset="0"/>
                      </a:endParaRPr>
                    </a:p>
                  </a:txBody>
                  <a:tcPr marL="9525" marR="9525" marT="9526" marB="0" anchor="ctr">
                    <a:lnL w="12700" cap="flat" cmpd="sng" algn="ctr">
                      <a:solidFill>
                        <a:schemeClr val="bg1"/>
                      </a:solidFill>
                      <a:prstDash val="solid"/>
                      <a:round/>
                      <a:headEnd type="none" w="med" len="med"/>
                      <a:tailEnd type="none" w="med" len="med"/>
                    </a:lnL>
                  </a:tcPr>
                </a:tc>
                <a:tc>
                  <a:txBody>
                    <a:bodyPr/>
                    <a:lstStyle/>
                    <a:p>
                      <a:pPr marL="0" algn="ctr" defTabSz="914400" rtl="0" eaLnBrk="1" fontAlgn="ctr" latinLnBrk="0" hangingPunct="1"/>
                      <a:r>
                        <a:rPr lang="en-US" altLang="zh-TW" sz="1800" b="1" i="0" u="none" strike="noStrike" kern="1200" dirty="0" smtClean="0">
                          <a:solidFill>
                            <a:srgbClr val="000000"/>
                          </a:solidFill>
                          <a:effectLst/>
                          <a:latin typeface="Times New Roman" pitchFamily="18" charset="0"/>
                          <a:ea typeface="+mn-ea"/>
                          <a:cs typeface="Times New Roman" pitchFamily="18" charset="0"/>
                        </a:rPr>
                        <a:t>116.6</a:t>
                      </a:r>
                      <a:endParaRPr lang="en-US" altLang="zh-TW" sz="1800" b="1" i="0" u="none" strike="noStrike" kern="1200" dirty="0">
                        <a:solidFill>
                          <a:srgbClr val="000000"/>
                        </a:solidFill>
                        <a:effectLst/>
                        <a:latin typeface="Times New Roman" pitchFamily="18" charset="0"/>
                        <a:ea typeface="+mn-ea"/>
                        <a:cs typeface="Times New Roman" pitchFamily="18" charset="0"/>
                      </a:endParaRPr>
                    </a:p>
                  </a:txBody>
                  <a:tcPr marL="9525" marR="9525" marT="9526" marB="0" anchor="ctr"/>
                </a:tc>
              </a:tr>
              <a:tr h="471272">
                <a:tc>
                  <a:txBody>
                    <a:bodyPr/>
                    <a:lstStyle/>
                    <a:p>
                      <a:pPr algn="ctr" fontAlgn="b"/>
                      <a:r>
                        <a:rPr lang="en-US" altLang="zh-TW" sz="1400" b="0" i="0" u="none" strike="noStrike" dirty="0" smtClean="0">
                          <a:solidFill>
                            <a:srgbClr val="000000"/>
                          </a:solidFill>
                          <a:latin typeface="Times New Roman" pitchFamily="18" charset="0"/>
                          <a:cs typeface="Times New Roman" pitchFamily="18" charset="0"/>
                        </a:rPr>
                        <a:t>Oct 2008</a:t>
                      </a:r>
                      <a:br>
                        <a:rPr lang="en-US" altLang="zh-TW" sz="1400" b="0" i="0" u="none" strike="noStrike" dirty="0" smtClean="0">
                          <a:solidFill>
                            <a:srgbClr val="000000"/>
                          </a:solidFill>
                          <a:latin typeface="Times New Roman" pitchFamily="18" charset="0"/>
                          <a:cs typeface="Times New Roman" pitchFamily="18" charset="0"/>
                        </a:rPr>
                      </a:br>
                      <a:r>
                        <a:rPr lang="en-US" altLang="zh-TW" sz="1400" b="0" i="0" u="none" strike="noStrike" dirty="0" smtClean="0">
                          <a:solidFill>
                            <a:srgbClr val="000000"/>
                          </a:solidFill>
                          <a:latin typeface="Times New Roman" pitchFamily="18" charset="0"/>
                          <a:cs typeface="Times New Roman" pitchFamily="18" charset="0"/>
                        </a:rPr>
                        <a:t>(Financial Tsunami)</a:t>
                      </a:r>
                      <a:endParaRPr lang="en-US" altLang="zh-TW" sz="1400" b="0" i="0" u="none" strike="noStrike" dirty="0">
                        <a:solidFill>
                          <a:srgbClr val="000000"/>
                        </a:solidFill>
                        <a:latin typeface="Times New Roman" pitchFamily="18" charset="0"/>
                        <a:cs typeface="Times New Roman" pitchFamily="18" charset="0"/>
                      </a:endParaRPr>
                    </a:p>
                  </a:txBody>
                  <a:tcPr marL="9525" marR="9525" marT="9526" marB="0" anchor="ctr"/>
                </a:tc>
                <a:tc>
                  <a:txBody>
                    <a:bodyPr/>
                    <a:lstStyle/>
                    <a:p>
                      <a:pPr algn="ctr" fontAlgn="ctr"/>
                      <a:r>
                        <a:rPr lang="en-US" altLang="zh-TW" sz="1800" b="0" i="0" u="none" strike="noStrike" smtClean="0">
                          <a:solidFill>
                            <a:srgbClr val="000000"/>
                          </a:solidFill>
                          <a:latin typeface="Times New Roman" pitchFamily="18" charset="0"/>
                          <a:cs typeface="Times New Roman" pitchFamily="18" charset="0"/>
                        </a:rPr>
                        <a:t>97.8</a:t>
                      </a:r>
                      <a:endParaRPr lang="en-US" altLang="zh-TW" sz="1800" b="0" i="0" u="none" strike="noStrike" dirty="0">
                        <a:solidFill>
                          <a:srgbClr val="000000"/>
                        </a:solidFill>
                        <a:latin typeface="Times New Roman" pitchFamily="18" charset="0"/>
                        <a:cs typeface="Times New Roman" pitchFamily="18" charset="0"/>
                      </a:endParaRPr>
                    </a:p>
                  </a:txBody>
                  <a:tcPr marL="9525" marR="9525" marT="9526" marB="0" anchor="ctr">
                    <a:lnR w="12700" cap="flat" cmpd="sng" algn="ctr">
                      <a:solidFill>
                        <a:schemeClr val="bg1"/>
                      </a:solidFill>
                      <a:prstDash val="solid"/>
                      <a:round/>
                      <a:headEnd type="none" w="med" len="med"/>
                      <a:tailEnd type="none" w="med" len="med"/>
                    </a:lnR>
                  </a:tcPr>
                </a:tc>
                <a:tc>
                  <a:txBody>
                    <a:bodyPr/>
                    <a:lstStyle/>
                    <a:p>
                      <a:pPr algn="ctr" fontAlgn="ctr"/>
                      <a:r>
                        <a:rPr lang="en-US" altLang="zh-TW" sz="1800" b="0" i="0" u="none" strike="noStrike" smtClean="0">
                          <a:solidFill>
                            <a:srgbClr val="000000"/>
                          </a:solidFill>
                          <a:latin typeface="Times New Roman" pitchFamily="18" charset="0"/>
                          <a:cs typeface="Times New Roman" pitchFamily="18" charset="0"/>
                        </a:rPr>
                        <a:t>98.5</a:t>
                      </a:r>
                      <a:endParaRPr lang="en-US" altLang="zh-TW" sz="1800" b="0" i="0" u="none" strike="noStrike" dirty="0">
                        <a:solidFill>
                          <a:srgbClr val="000000"/>
                        </a:solidFill>
                        <a:latin typeface="Times New Roman" pitchFamily="18" charset="0"/>
                        <a:cs typeface="Times New Roman" pitchFamily="18" charset="0"/>
                      </a:endParaRPr>
                    </a:p>
                  </a:txBody>
                  <a:tcPr marL="9525" marR="9525" marT="9526" marB="0" anchor="ctr">
                    <a:lnL w="12700" cap="flat" cmpd="sng" algn="ctr">
                      <a:solidFill>
                        <a:schemeClr val="bg1"/>
                      </a:solidFill>
                      <a:prstDash val="solid"/>
                      <a:round/>
                      <a:headEnd type="none" w="med" len="med"/>
                      <a:tailEnd type="none" w="med" len="med"/>
                    </a:lnL>
                  </a:tcPr>
                </a:tc>
                <a:tc>
                  <a:txBody>
                    <a:bodyPr/>
                    <a:lstStyle/>
                    <a:p>
                      <a:pPr algn="ctr" fontAlgn="ctr"/>
                      <a:r>
                        <a:rPr lang="en-US" altLang="zh-TW" sz="1800" b="0" i="0" u="none" strike="noStrike" dirty="0" smtClean="0">
                          <a:solidFill>
                            <a:srgbClr val="000000"/>
                          </a:solidFill>
                          <a:latin typeface="Times New Roman" pitchFamily="18" charset="0"/>
                          <a:cs typeface="Times New Roman" pitchFamily="18" charset="0"/>
                        </a:rPr>
                        <a:t>97.4</a:t>
                      </a:r>
                      <a:endParaRPr lang="en-US" altLang="zh-TW" sz="1800" b="0" i="0" u="none" strike="noStrike" dirty="0">
                        <a:solidFill>
                          <a:srgbClr val="000000"/>
                        </a:solidFill>
                        <a:latin typeface="Times New Roman" pitchFamily="18" charset="0"/>
                        <a:cs typeface="Times New Roman" pitchFamily="18" charset="0"/>
                      </a:endParaRPr>
                    </a:p>
                  </a:txBody>
                  <a:tcPr marL="9525" marR="9525" marT="9526" marB="0" anchor="ctr"/>
                </a:tc>
              </a:tr>
              <a:tr h="632241">
                <a:tc>
                  <a:txBody>
                    <a:bodyPr/>
                    <a:lstStyle/>
                    <a:p>
                      <a:pPr algn="ctr" fontAlgn="b"/>
                      <a:r>
                        <a:rPr lang="en-US" altLang="zh-TW" sz="1400" b="0" i="0" u="none" strike="noStrike" dirty="0" smtClean="0">
                          <a:solidFill>
                            <a:srgbClr val="000000"/>
                          </a:solidFill>
                          <a:latin typeface="Times New Roman" pitchFamily="18" charset="0"/>
                          <a:cs typeface="Times New Roman" pitchFamily="18" charset="0"/>
                        </a:rPr>
                        <a:t>Jul 2012</a:t>
                      </a:r>
                      <a:br>
                        <a:rPr lang="en-US" altLang="zh-TW" sz="1400" b="0" i="0" u="none" strike="noStrike" dirty="0" smtClean="0">
                          <a:solidFill>
                            <a:srgbClr val="000000"/>
                          </a:solidFill>
                          <a:latin typeface="Times New Roman" pitchFamily="18" charset="0"/>
                          <a:cs typeface="Times New Roman" pitchFamily="18" charset="0"/>
                        </a:rPr>
                      </a:br>
                      <a:r>
                        <a:rPr lang="en-US" altLang="zh-TW" sz="1400" b="0" i="0" u="none" strike="noStrike" dirty="0" smtClean="0">
                          <a:solidFill>
                            <a:srgbClr val="000000"/>
                          </a:solidFill>
                          <a:latin typeface="Times New Roman" pitchFamily="18" charset="0"/>
                          <a:cs typeface="Times New Roman" pitchFamily="18" charset="0"/>
                        </a:rPr>
                        <a:t>(New CE come to office)</a:t>
                      </a:r>
                      <a:endParaRPr lang="en-US" altLang="zh-TW" sz="1400" b="0" i="0" u="none" strike="noStrike" dirty="0">
                        <a:solidFill>
                          <a:srgbClr val="000000"/>
                        </a:solidFill>
                        <a:latin typeface="Times New Roman" pitchFamily="18" charset="0"/>
                        <a:cs typeface="Times New Roman" pitchFamily="18" charset="0"/>
                      </a:endParaRPr>
                    </a:p>
                  </a:txBody>
                  <a:tcPr marL="9525" marR="9525" marT="9526" marB="0" anchor="ctr"/>
                </a:tc>
                <a:tc>
                  <a:txBody>
                    <a:bodyPr/>
                    <a:lstStyle/>
                    <a:p>
                      <a:pPr algn="ctr" fontAlgn="ctr"/>
                      <a:r>
                        <a:rPr lang="en-US" altLang="zh-TW" sz="1800" b="0" i="0" u="none" strike="noStrike" smtClean="0">
                          <a:solidFill>
                            <a:srgbClr val="000000"/>
                          </a:solidFill>
                          <a:latin typeface="Times New Roman" pitchFamily="18" charset="0"/>
                          <a:cs typeface="Times New Roman" pitchFamily="18" charset="0"/>
                        </a:rPr>
                        <a:t>91.9</a:t>
                      </a:r>
                      <a:endParaRPr lang="en-US" altLang="zh-TW" sz="1800" b="0" i="0" u="none" strike="noStrike" dirty="0">
                        <a:solidFill>
                          <a:srgbClr val="000000"/>
                        </a:solidFill>
                        <a:latin typeface="Times New Roman" pitchFamily="18" charset="0"/>
                        <a:cs typeface="Times New Roman" pitchFamily="18" charset="0"/>
                      </a:endParaRPr>
                    </a:p>
                  </a:txBody>
                  <a:tcPr marL="9525" marR="9525" marT="9526" marB="0" anchor="ctr">
                    <a:lnR w="12700" cap="flat" cmpd="sng" algn="ctr">
                      <a:solidFill>
                        <a:schemeClr val="bg1"/>
                      </a:solidFill>
                      <a:prstDash val="solid"/>
                      <a:round/>
                      <a:headEnd type="none" w="med" len="med"/>
                      <a:tailEnd type="none" w="med" len="med"/>
                    </a:lnR>
                  </a:tcPr>
                </a:tc>
                <a:tc>
                  <a:txBody>
                    <a:bodyPr/>
                    <a:lstStyle/>
                    <a:p>
                      <a:pPr algn="ctr" fontAlgn="ctr"/>
                      <a:r>
                        <a:rPr lang="en-US" altLang="zh-TW" sz="1800" b="0" i="0" u="none" strike="noStrike" smtClean="0">
                          <a:solidFill>
                            <a:srgbClr val="000000"/>
                          </a:solidFill>
                          <a:latin typeface="Times New Roman" pitchFamily="18" charset="0"/>
                          <a:cs typeface="Times New Roman" pitchFamily="18" charset="0"/>
                        </a:rPr>
                        <a:t>92.6</a:t>
                      </a:r>
                      <a:endParaRPr lang="en-US" altLang="zh-TW" sz="1800" b="0" i="0" u="none" strike="noStrike" dirty="0">
                        <a:solidFill>
                          <a:srgbClr val="000000"/>
                        </a:solidFill>
                        <a:latin typeface="Times New Roman" pitchFamily="18" charset="0"/>
                        <a:cs typeface="Times New Roman" pitchFamily="18" charset="0"/>
                      </a:endParaRPr>
                    </a:p>
                  </a:txBody>
                  <a:tcPr marL="9525" marR="9525" marT="9526" marB="0" anchor="ctr">
                    <a:lnL w="12700" cap="flat" cmpd="sng" algn="ctr">
                      <a:solidFill>
                        <a:schemeClr val="bg1"/>
                      </a:solidFill>
                      <a:prstDash val="solid"/>
                      <a:round/>
                      <a:headEnd type="none" w="med" len="med"/>
                      <a:tailEnd type="none" w="med" len="med"/>
                    </a:lnL>
                  </a:tcPr>
                </a:tc>
                <a:tc>
                  <a:txBody>
                    <a:bodyPr/>
                    <a:lstStyle/>
                    <a:p>
                      <a:pPr algn="ctr" fontAlgn="ctr"/>
                      <a:r>
                        <a:rPr lang="en-US" altLang="zh-TW" sz="1800" b="0" i="0" u="none" strike="noStrike" dirty="0" smtClean="0">
                          <a:solidFill>
                            <a:srgbClr val="000000"/>
                          </a:solidFill>
                          <a:latin typeface="Times New Roman" pitchFamily="18" charset="0"/>
                          <a:cs typeface="Times New Roman" pitchFamily="18" charset="0"/>
                        </a:rPr>
                        <a:t>88.5</a:t>
                      </a:r>
                      <a:endParaRPr lang="en-US" altLang="zh-TW" sz="1800" b="0" i="0" u="none" strike="noStrike" dirty="0">
                        <a:solidFill>
                          <a:srgbClr val="000000"/>
                        </a:solidFill>
                        <a:latin typeface="Times New Roman" pitchFamily="18" charset="0"/>
                        <a:cs typeface="Times New Roman" pitchFamily="18" charset="0"/>
                      </a:endParaRPr>
                    </a:p>
                  </a:txBody>
                  <a:tcPr marL="9525" marR="9525" marT="9526" marB="0" anchor="ctr"/>
                </a:tc>
              </a:tr>
              <a:tr h="632241">
                <a:tc>
                  <a:txBody>
                    <a:bodyPr/>
                    <a:lstStyle/>
                    <a:p>
                      <a:pPr marL="0" algn="ctr" defTabSz="914400" rtl="0" eaLnBrk="1" fontAlgn="ctr" latinLnBrk="0" hangingPunct="1"/>
                      <a:r>
                        <a:rPr lang="en-US" altLang="zh-TW" sz="1800" b="1" i="0" u="none" strike="noStrike" kern="1200" dirty="0" smtClean="0">
                          <a:solidFill>
                            <a:srgbClr val="000000"/>
                          </a:solidFill>
                          <a:effectLst/>
                          <a:latin typeface="Times New Roman" pitchFamily="18" charset="0"/>
                          <a:ea typeface="+mn-ea"/>
                          <a:cs typeface="Times New Roman" pitchFamily="18" charset="0"/>
                        </a:rPr>
                        <a:t>Sep 2012</a:t>
                      </a:r>
                    </a:p>
                  </a:txBody>
                  <a:tcPr marL="9525" marR="9525" marT="9526" marB="0" anchor="ctr"/>
                </a:tc>
                <a:tc>
                  <a:txBody>
                    <a:bodyPr/>
                    <a:lstStyle/>
                    <a:p>
                      <a:pPr marL="0" algn="ctr" defTabSz="914400" rtl="0" eaLnBrk="1" fontAlgn="ctr" latinLnBrk="0" hangingPunct="1"/>
                      <a:r>
                        <a:rPr lang="en-US" altLang="zh-TW" sz="1800" b="1" i="0" u="none" strike="noStrike" kern="1200" dirty="0" smtClean="0">
                          <a:solidFill>
                            <a:srgbClr val="000000"/>
                          </a:solidFill>
                          <a:effectLst/>
                          <a:latin typeface="Times New Roman" pitchFamily="18" charset="0"/>
                          <a:ea typeface="+mn-ea"/>
                          <a:cs typeface="Times New Roman" pitchFamily="18" charset="0"/>
                        </a:rPr>
                        <a:t>82.5</a:t>
                      </a:r>
                      <a:endParaRPr lang="en-US" altLang="zh-TW" sz="1800" b="1" i="0" u="none" strike="noStrike" kern="1200" dirty="0">
                        <a:solidFill>
                          <a:srgbClr val="000000"/>
                        </a:solidFill>
                        <a:effectLst/>
                        <a:latin typeface="Times New Roman" pitchFamily="18" charset="0"/>
                        <a:ea typeface="+mn-ea"/>
                        <a:cs typeface="Times New Roman" pitchFamily="18" charset="0"/>
                      </a:endParaRPr>
                    </a:p>
                  </a:txBody>
                  <a:tcPr marL="9525" marR="9525" marT="9526" marB="0" anchor="ctr">
                    <a:lnR w="12700" cap="flat" cmpd="sng" algn="ctr">
                      <a:solidFill>
                        <a:schemeClr val="bg1"/>
                      </a:solidFill>
                      <a:prstDash val="solid"/>
                      <a:round/>
                      <a:headEnd type="none" w="med" len="med"/>
                      <a:tailEnd type="none" w="med" len="med"/>
                    </a:lnR>
                  </a:tcPr>
                </a:tc>
                <a:tc>
                  <a:txBody>
                    <a:bodyPr/>
                    <a:lstStyle/>
                    <a:p>
                      <a:pPr marL="0" algn="ctr" defTabSz="914400" rtl="0" eaLnBrk="1" fontAlgn="ctr" latinLnBrk="0" hangingPunct="1"/>
                      <a:r>
                        <a:rPr lang="en-US" altLang="zh-TW" sz="1800" b="1" i="0" u="none" strike="noStrike" kern="1200" dirty="0" smtClean="0">
                          <a:solidFill>
                            <a:srgbClr val="000000"/>
                          </a:solidFill>
                          <a:effectLst/>
                          <a:latin typeface="Times New Roman" pitchFamily="18" charset="0"/>
                          <a:ea typeface="+mn-ea"/>
                          <a:cs typeface="Times New Roman" pitchFamily="18" charset="0"/>
                        </a:rPr>
                        <a:t>84.0</a:t>
                      </a:r>
                      <a:endParaRPr lang="en-US" altLang="zh-TW" sz="1800" b="1" i="0" u="none" strike="noStrike" kern="1200" dirty="0">
                        <a:solidFill>
                          <a:srgbClr val="000000"/>
                        </a:solidFill>
                        <a:effectLst/>
                        <a:latin typeface="Times New Roman" pitchFamily="18" charset="0"/>
                        <a:ea typeface="+mn-ea"/>
                        <a:cs typeface="Times New Roman" pitchFamily="18" charset="0"/>
                      </a:endParaRPr>
                    </a:p>
                  </a:txBody>
                  <a:tcPr marL="9525" marR="9525" marT="9526" marB="0" anchor="ctr">
                    <a:lnL w="12700" cap="flat" cmpd="sng" algn="ctr">
                      <a:solidFill>
                        <a:schemeClr val="bg1"/>
                      </a:solidFill>
                      <a:prstDash val="solid"/>
                      <a:round/>
                      <a:headEnd type="none" w="med" len="med"/>
                      <a:tailEnd type="none" w="med" len="med"/>
                    </a:lnL>
                  </a:tcPr>
                </a:tc>
                <a:tc>
                  <a:txBody>
                    <a:bodyPr/>
                    <a:lstStyle/>
                    <a:p>
                      <a:pPr marL="0" algn="ctr" defTabSz="914400" rtl="0" eaLnBrk="1" fontAlgn="ctr" latinLnBrk="0" hangingPunct="1"/>
                      <a:r>
                        <a:rPr lang="en-US" altLang="zh-TW" sz="1800" b="1" i="0" u="none" strike="noStrike" kern="1200" dirty="0" smtClean="0">
                          <a:solidFill>
                            <a:srgbClr val="000000"/>
                          </a:solidFill>
                          <a:effectLst/>
                          <a:latin typeface="Times New Roman" pitchFamily="18" charset="0"/>
                          <a:ea typeface="+mn-ea"/>
                          <a:cs typeface="Times New Roman" pitchFamily="18" charset="0"/>
                        </a:rPr>
                        <a:t>76.4</a:t>
                      </a:r>
                      <a:endParaRPr lang="en-US" altLang="zh-TW" sz="1800" b="1" i="0" u="none" strike="noStrike" kern="1200" dirty="0">
                        <a:solidFill>
                          <a:srgbClr val="000000"/>
                        </a:solidFill>
                        <a:effectLst/>
                        <a:latin typeface="Times New Roman" pitchFamily="18" charset="0"/>
                        <a:ea typeface="+mn-ea"/>
                        <a:cs typeface="Times New Roman" pitchFamily="18" charset="0"/>
                      </a:endParaRPr>
                    </a:p>
                  </a:txBody>
                  <a:tcPr marL="9525" marR="9525" marT="9526" marB="0" anchor="ct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89F94F78-A17B-4DC5-836E-0A5CE5D4569A}" type="slidenum">
              <a:rPr kumimoji="0" lang="zh-TW" altLang="en-US" sz="2600" b="1">
                <a:solidFill>
                  <a:schemeClr val="bg1"/>
                </a:solidFill>
                <a:latin typeface="Times New Roman" pitchFamily="18" charset="0"/>
                <a:cs typeface="Times New Roman" pitchFamily="18" charset="0"/>
              </a:rPr>
              <a:pPr eaLnBrk="1" hangingPunct="1"/>
              <a:t>23</a:t>
            </a:fld>
            <a:endParaRPr kumimoji="0" lang="zh-TW" altLang="en-US" sz="2600" b="1">
              <a:solidFill>
                <a:schemeClr val="bg1"/>
              </a:solidFill>
              <a:latin typeface="Times New Roman" pitchFamily="18" charset="0"/>
              <a:cs typeface="Times New Roman" pitchFamily="18" charset="0"/>
            </a:endParaRPr>
          </a:p>
        </p:txBody>
      </p:sp>
      <p:sp>
        <p:nvSpPr>
          <p:cNvPr id="14339" name="Line 5"/>
          <p:cNvSpPr>
            <a:spLocks noChangeShapeType="1"/>
          </p:cNvSpPr>
          <p:nvPr/>
        </p:nvSpPr>
        <p:spPr bwMode="auto">
          <a:xfrm>
            <a:off x="428625" y="857250"/>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8" name="標題 10"/>
          <p:cNvSpPr txBox="1">
            <a:spLocks/>
          </p:cNvSpPr>
          <p:nvPr/>
        </p:nvSpPr>
        <p:spPr>
          <a:xfrm>
            <a:off x="457200" y="274638"/>
            <a:ext cx="7620000" cy="511175"/>
          </a:xfrm>
          <a:prstGeom prst="rect">
            <a:avLst/>
          </a:prstGeom>
        </p:spPr>
        <p:txBody>
          <a:bodyPr/>
          <a:lstStyle/>
          <a:p>
            <a:pPr algn="ctr" eaLnBrk="0" hangingPunct="0">
              <a:defRPr/>
            </a:pPr>
            <a:r>
              <a:rPr lang="en-US" altLang="zh-TW" sz="3200" b="1" spc="-100" dirty="0" smtClean="0">
                <a:latin typeface="Times New Roman" pitchFamily="18" charset="0"/>
                <a:ea typeface="+mj-ea"/>
                <a:cs typeface="Times New Roman" pitchFamily="18" charset="0"/>
              </a:rPr>
              <a:t>Public Trust and Public Sentiment</a:t>
            </a:r>
            <a:endParaRPr kumimoji="0" lang="zh-TW" altLang="en-US" sz="4600" spc="-100" dirty="0">
              <a:solidFill>
                <a:schemeClr val="tx2"/>
              </a:solidFill>
              <a:latin typeface="+mj-lt"/>
              <a:ea typeface="+mj-ea"/>
              <a:cs typeface="+mj-cs"/>
            </a:endParaRPr>
          </a:p>
        </p:txBody>
      </p:sp>
      <p:graphicFrame>
        <p:nvGraphicFramePr>
          <p:cNvPr id="6" name="Chart 5"/>
          <p:cNvGraphicFramePr>
            <a:graphicFrameLocks noGrp="1"/>
          </p:cNvGraphicFramePr>
          <p:nvPr>
            <p:extLst>
              <p:ext uri="{D42A27DB-BD31-4B8C-83A1-F6EECF244321}">
                <p14:modId xmlns="" xmlns:p14="http://schemas.microsoft.com/office/powerpoint/2010/main" val="945936498"/>
              </p:ext>
            </p:extLst>
          </p:nvPr>
        </p:nvGraphicFramePr>
        <p:xfrm>
          <a:off x="211931" y="980728"/>
          <a:ext cx="8110537" cy="52659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3412694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5"/>
          <p:cNvSpPr>
            <a:spLocks noChangeArrowheads="1"/>
          </p:cNvSpPr>
          <p:nvPr/>
        </p:nvSpPr>
        <p:spPr bwMode="auto">
          <a:xfrm>
            <a:off x="467544" y="1412776"/>
            <a:ext cx="7416824" cy="477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454025" indent="-454025" algn="just">
              <a:spcBef>
                <a:spcPts val="600"/>
              </a:spcBef>
              <a:spcAft>
                <a:spcPts val="600"/>
              </a:spcAft>
            </a:pPr>
            <a:r>
              <a:rPr lang="en-US" altLang="zh-TW" sz="2400" b="1" dirty="0" smtClean="0">
                <a:solidFill>
                  <a:srgbClr val="0000FF"/>
                </a:solidFill>
                <a:latin typeface="Times New Roman" pitchFamily="18" charset="0"/>
                <a:cs typeface="Times New Roman" pitchFamily="18" charset="0"/>
              </a:rPr>
              <a:t>Correlation </a:t>
            </a:r>
            <a:r>
              <a:rPr lang="en-US" altLang="zh-TW" sz="2400" b="1" dirty="0" smtClean="0">
                <a:solidFill>
                  <a:srgbClr val="0000FF"/>
                </a:solidFill>
                <a:latin typeface="Times New Roman" pitchFamily="18" charset="0"/>
                <a:cs typeface="Times New Roman" pitchFamily="18" charset="0"/>
              </a:rPr>
              <a:t>of Public Trust and Public </a:t>
            </a:r>
            <a:r>
              <a:rPr lang="en-US" altLang="zh-TW" sz="2400" b="1" dirty="0" smtClean="0">
                <a:solidFill>
                  <a:srgbClr val="0000FF"/>
                </a:solidFill>
                <a:latin typeface="Times New Roman" pitchFamily="18" charset="0"/>
                <a:cs typeface="Times New Roman" pitchFamily="18" charset="0"/>
              </a:rPr>
              <a:t>Sentiment</a:t>
            </a:r>
            <a:endParaRPr lang="en-US" altLang="zh-TW" sz="800" dirty="0" smtClean="0">
              <a:latin typeface="Times New Roman" pitchFamily="18" charset="0"/>
              <a:cs typeface="Times New Roman" pitchFamily="18" charset="0"/>
            </a:endParaRPr>
          </a:p>
          <a:p>
            <a:pPr marL="454025" indent="-454025" algn="just">
              <a:spcBef>
                <a:spcPts val="600"/>
              </a:spcBef>
              <a:spcAft>
                <a:spcPts val="600"/>
              </a:spcAft>
              <a:buFontTx/>
              <a:buChar char="•"/>
            </a:pPr>
            <a:r>
              <a:rPr lang="en-US" altLang="zh-TW" sz="2400" dirty="0" smtClean="0">
                <a:latin typeface="Times New Roman" pitchFamily="18" charset="0"/>
                <a:cs typeface="Times New Roman" pitchFamily="18" charset="0"/>
              </a:rPr>
              <a:t>People’s Trust to HKSAR Government </a:t>
            </a:r>
            <a:r>
              <a:rPr lang="en-US" altLang="zh-TW" sz="2400" dirty="0" err="1" smtClean="0">
                <a:latin typeface="Times New Roman" pitchFamily="18" charset="0"/>
                <a:cs typeface="Times New Roman" pitchFamily="18" charset="0"/>
              </a:rPr>
              <a:t>vs</a:t>
            </a:r>
            <a:r>
              <a:rPr lang="en-US" altLang="zh-TW" sz="2400" dirty="0" smtClean="0">
                <a:latin typeface="Times New Roman" pitchFamily="18" charset="0"/>
                <a:cs typeface="Times New Roman" pitchFamily="18" charset="0"/>
              </a:rPr>
              <a:t> Public Sentiment (PSI): </a:t>
            </a:r>
            <a:r>
              <a:rPr lang="en-US" altLang="zh-TW" sz="2400" b="1" dirty="0" smtClean="0">
                <a:latin typeface="Times New Roman" pitchFamily="18" charset="0"/>
                <a:cs typeface="Times New Roman" pitchFamily="18" charset="0"/>
              </a:rPr>
              <a:t>0.923 (0.973 after handover)</a:t>
            </a:r>
          </a:p>
          <a:p>
            <a:pPr marL="454025" indent="-454025" algn="just">
              <a:spcBef>
                <a:spcPts val="600"/>
              </a:spcBef>
              <a:spcAft>
                <a:spcPts val="600"/>
              </a:spcAft>
              <a:buFontTx/>
              <a:buChar char="•"/>
            </a:pPr>
            <a:r>
              <a:rPr lang="en-US" altLang="zh-TW" sz="2400" dirty="0">
                <a:latin typeface="Times New Roman" pitchFamily="18" charset="0"/>
                <a:cs typeface="Times New Roman" pitchFamily="18" charset="0"/>
              </a:rPr>
              <a:t>People’s Trust to </a:t>
            </a:r>
            <a:r>
              <a:rPr lang="en-US" altLang="zh-TW" sz="2400" dirty="0" smtClean="0">
                <a:latin typeface="Times New Roman" pitchFamily="18" charset="0"/>
                <a:cs typeface="Times New Roman" pitchFamily="18" charset="0"/>
              </a:rPr>
              <a:t>Beijing Central </a:t>
            </a:r>
            <a:r>
              <a:rPr lang="en-US" altLang="zh-TW" sz="2400" dirty="0">
                <a:latin typeface="Times New Roman" pitchFamily="18" charset="0"/>
                <a:cs typeface="Times New Roman" pitchFamily="18" charset="0"/>
              </a:rPr>
              <a:t>Government </a:t>
            </a:r>
            <a:r>
              <a:rPr lang="en-US" altLang="zh-TW" sz="2400" dirty="0" err="1">
                <a:latin typeface="Times New Roman" pitchFamily="18" charset="0"/>
                <a:cs typeface="Times New Roman" pitchFamily="18" charset="0"/>
              </a:rPr>
              <a:t>vs</a:t>
            </a:r>
            <a:r>
              <a:rPr lang="en-US" altLang="zh-TW" sz="2400" dirty="0">
                <a:latin typeface="Times New Roman" pitchFamily="18" charset="0"/>
                <a:cs typeface="Times New Roman" pitchFamily="18" charset="0"/>
              </a:rPr>
              <a:t> Public Sentiment (PSI): </a:t>
            </a:r>
            <a:r>
              <a:rPr lang="en-US" altLang="zh-TW" sz="2400" b="1" dirty="0" smtClean="0">
                <a:latin typeface="Times New Roman" pitchFamily="18" charset="0"/>
                <a:cs typeface="Times New Roman" pitchFamily="18" charset="0"/>
              </a:rPr>
              <a:t>0.202</a:t>
            </a:r>
            <a:endParaRPr lang="en-US" altLang="zh-TW" sz="2400" b="1" dirty="0">
              <a:latin typeface="Times New Roman" pitchFamily="18" charset="0"/>
              <a:cs typeface="Times New Roman" pitchFamily="18" charset="0"/>
            </a:endParaRPr>
          </a:p>
          <a:p>
            <a:pPr marL="454025" indent="-454025" algn="just">
              <a:spcBef>
                <a:spcPts val="600"/>
              </a:spcBef>
              <a:spcAft>
                <a:spcPts val="600"/>
              </a:spcAft>
              <a:buFontTx/>
              <a:buChar char="•"/>
            </a:pPr>
            <a:r>
              <a:rPr lang="en-US" altLang="zh-TW" sz="2400" dirty="0" smtClean="0">
                <a:latin typeface="Times New Roman" pitchFamily="18" charset="0"/>
                <a:cs typeface="Times New Roman" pitchFamily="18" charset="0"/>
              </a:rPr>
              <a:t>The high correlation of HKSARG Trust indicates a strong association with public sentiment, </a:t>
            </a:r>
            <a:r>
              <a:rPr lang="en-US" altLang="zh-TW" sz="2400" u="sng" dirty="0" smtClean="0">
                <a:latin typeface="Times New Roman" pitchFamily="18" charset="0"/>
                <a:cs typeface="Times New Roman" pitchFamily="18" charset="0"/>
              </a:rPr>
              <a:t>more trust, </a:t>
            </a:r>
            <a:r>
              <a:rPr lang="en-US" altLang="zh-TW" sz="2400" u="sng" dirty="0" smtClean="0">
                <a:latin typeface="Times New Roman" pitchFamily="18" charset="0"/>
                <a:cs typeface="Times New Roman" pitchFamily="18" charset="0"/>
              </a:rPr>
              <a:t> more positive sentiment</a:t>
            </a:r>
            <a:r>
              <a:rPr lang="en-US" altLang="zh-TW" sz="2400" dirty="0" smtClean="0">
                <a:latin typeface="Times New Roman" pitchFamily="18" charset="0"/>
                <a:cs typeface="Times New Roman" pitchFamily="18" charset="0"/>
              </a:rPr>
              <a:t>.</a:t>
            </a:r>
            <a:endParaRPr lang="en-US" altLang="zh-TW" sz="2400" dirty="0" smtClean="0">
              <a:latin typeface="Times New Roman" pitchFamily="18" charset="0"/>
              <a:cs typeface="Times New Roman" pitchFamily="18" charset="0"/>
            </a:endParaRPr>
          </a:p>
          <a:p>
            <a:pPr marL="454025" indent="-454025" algn="just">
              <a:spcBef>
                <a:spcPts val="600"/>
              </a:spcBef>
              <a:spcAft>
                <a:spcPts val="600"/>
              </a:spcAft>
              <a:buFontTx/>
              <a:buChar char="•"/>
            </a:pPr>
            <a:r>
              <a:rPr lang="en-US" altLang="zh-TW" sz="2400" dirty="0" smtClean="0">
                <a:latin typeface="Times New Roman" pitchFamily="18" charset="0"/>
                <a:cs typeface="Times New Roman" pitchFamily="18" charset="0"/>
              </a:rPr>
              <a:t>The low correlation of Beijing Central Government Trust indicates a lower association with HK people’s </a:t>
            </a:r>
            <a:r>
              <a:rPr lang="en-US" altLang="zh-TW" sz="2400" dirty="0" smtClean="0">
                <a:latin typeface="Times New Roman" pitchFamily="18" charset="0"/>
                <a:cs typeface="Times New Roman" pitchFamily="18" charset="0"/>
              </a:rPr>
              <a:t>sentiment.</a:t>
            </a:r>
            <a:endParaRPr lang="zh-TW" altLang="en-US" sz="2400" dirty="0" smtClean="0">
              <a:latin typeface="Times New Roman" pitchFamily="18" charset="0"/>
              <a:cs typeface="Times New Roman" pitchFamily="18" charset="0"/>
            </a:endParaRPr>
          </a:p>
        </p:txBody>
      </p:sp>
      <p:sp>
        <p:nvSpPr>
          <p:cNvPr id="4099" name="Line 5"/>
          <p:cNvSpPr>
            <a:spLocks noChangeShapeType="1"/>
          </p:cNvSpPr>
          <p:nvPr/>
        </p:nvSpPr>
        <p:spPr bwMode="auto">
          <a:xfrm>
            <a:off x="395536" y="980728"/>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11" name="標題 10"/>
          <p:cNvSpPr>
            <a:spLocks noGrp="1"/>
          </p:cNvSpPr>
          <p:nvPr>
            <p:ph type="title"/>
          </p:nvPr>
        </p:nvSpPr>
        <p:spPr>
          <a:xfrm>
            <a:off x="457200" y="274638"/>
            <a:ext cx="7620000" cy="511175"/>
          </a:xfrm>
        </p:spPr>
        <p:txBody>
          <a:bodyPr wrap="square" numCol="1" anchorCtr="0" compatLnSpc="1">
            <a:prstTxWarp prst="textNoShape">
              <a:avLst/>
            </a:prstTxWarp>
          </a:bodyPr>
          <a:lstStyle/>
          <a:p>
            <a:pPr algn="ctr">
              <a:defRPr/>
            </a:pPr>
            <a:r>
              <a:rPr kumimoji="1" lang="en-US" altLang="zh-TW" sz="3200" b="1" dirty="0" smtClean="0">
                <a:solidFill>
                  <a:schemeClr val="tx1"/>
                </a:solidFill>
                <a:latin typeface="Times New Roman" pitchFamily="18" charset="0"/>
                <a:cs typeface="Times New Roman" pitchFamily="18" charset="0"/>
              </a:rPr>
              <a:t>Public Trust and Public Sentiment</a:t>
            </a:r>
            <a:endParaRPr kumimoji="1" lang="zh-TW" altLang="en-US" sz="3200" b="1" dirty="0" smtClean="0">
              <a:solidFill>
                <a:schemeClr val="tx1"/>
              </a:solidFill>
              <a:latin typeface="Times New Roman" pitchFamily="18" charset="0"/>
              <a:cs typeface="Times New Roman" pitchFamily="18" charset="0"/>
            </a:endParaRPr>
          </a:p>
        </p:txBody>
      </p:sp>
      <p:sp>
        <p:nvSpPr>
          <p:cNvPr id="5"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DB53954-DB54-420B-BCD6-C87BF7FED588}" type="slidenum">
              <a:rPr kumimoji="0" lang="zh-TW" altLang="en-US" sz="2600" b="1">
                <a:solidFill>
                  <a:schemeClr val="bg1"/>
                </a:solidFill>
                <a:latin typeface="Times New Roman" pitchFamily="18" charset="0"/>
                <a:cs typeface="Times New Roman" pitchFamily="18" charset="0"/>
              </a:rPr>
              <a:pPr eaLnBrk="1" hangingPunct="1"/>
              <a:t>24</a:t>
            </a:fld>
            <a:endParaRPr kumimoji="0" lang="zh-TW" altLang="en-US" sz="2600" b="1" dirty="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131785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5"/>
          <p:cNvSpPr>
            <a:spLocks noChangeArrowheads="1"/>
          </p:cNvSpPr>
          <p:nvPr/>
        </p:nvSpPr>
        <p:spPr bwMode="auto">
          <a:xfrm>
            <a:off x="539552" y="1844825"/>
            <a:ext cx="7416824" cy="4739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454025" indent="-454025" algn="just">
              <a:spcBef>
                <a:spcPts val="600"/>
              </a:spcBef>
              <a:spcAft>
                <a:spcPts val="600"/>
              </a:spcAft>
              <a:buFont typeface="Arial" pitchFamily="34" charset="0"/>
              <a:buChar char="•"/>
            </a:pPr>
            <a:r>
              <a:rPr lang="en-US" altLang="zh-TW" sz="2400" b="1" dirty="0" smtClean="0">
                <a:latin typeface="Times New Roman" pitchFamily="18" charset="0"/>
                <a:cs typeface="Times New Roman" pitchFamily="18" charset="0"/>
              </a:rPr>
              <a:t>Public trust</a:t>
            </a:r>
            <a:r>
              <a:rPr lang="en-US" altLang="zh-TW" sz="2400" dirty="0" smtClean="0">
                <a:latin typeface="Times New Roman" pitchFamily="18" charset="0"/>
                <a:cs typeface="Times New Roman" pitchFamily="18" charset="0"/>
              </a:rPr>
              <a:t> in the local government </a:t>
            </a:r>
            <a:r>
              <a:rPr lang="en-US" altLang="zh-TW" sz="2400" dirty="0" smtClean="0">
                <a:latin typeface="Times New Roman" pitchFamily="18" charset="0"/>
                <a:cs typeface="Times New Roman" pitchFamily="18" charset="0"/>
              </a:rPr>
              <a:t>is an important component of the general </a:t>
            </a:r>
            <a:r>
              <a:rPr lang="en-US" altLang="zh-TW" sz="2400" b="1" dirty="0" smtClean="0">
                <a:latin typeface="Times New Roman" pitchFamily="18" charset="0"/>
                <a:cs typeface="Times New Roman" pitchFamily="18" charset="0"/>
              </a:rPr>
              <a:t>public sentiment</a:t>
            </a:r>
            <a:r>
              <a:rPr lang="en-US" altLang="zh-TW" sz="2400" dirty="0" smtClean="0">
                <a:latin typeface="Times New Roman" pitchFamily="18" charset="0"/>
                <a:cs typeface="Times New Roman" pitchFamily="18" charset="0"/>
              </a:rPr>
              <a:t>, affecting the </a:t>
            </a:r>
            <a:r>
              <a:rPr lang="en-US" altLang="zh-TW" sz="2400" b="1" dirty="0" smtClean="0">
                <a:latin typeface="Times New Roman" pitchFamily="18" charset="0"/>
                <a:cs typeface="Times New Roman" pitchFamily="18" charset="0"/>
              </a:rPr>
              <a:t>governability</a:t>
            </a:r>
            <a:r>
              <a:rPr lang="en-US" altLang="zh-TW" sz="2400" dirty="0" smtClean="0">
                <a:latin typeface="Times New Roman" pitchFamily="18" charset="0"/>
                <a:cs typeface="Times New Roman" pitchFamily="18" charset="0"/>
              </a:rPr>
              <a:t> of Hong Kong society.</a:t>
            </a:r>
          </a:p>
          <a:p>
            <a:pPr marL="454025" indent="-454025" algn="just">
              <a:spcBef>
                <a:spcPts val="600"/>
              </a:spcBef>
              <a:spcAft>
                <a:spcPts val="600"/>
              </a:spcAft>
              <a:buFont typeface="Arial" pitchFamily="34" charset="0"/>
              <a:buChar char="•"/>
            </a:pPr>
            <a:r>
              <a:rPr lang="en-US" altLang="zh-TW" sz="2400" dirty="0" smtClean="0">
                <a:latin typeface="Times New Roman" pitchFamily="18" charset="0"/>
                <a:cs typeface="Times New Roman" pitchFamily="18" charset="0"/>
              </a:rPr>
              <a:t>The construction of the </a:t>
            </a:r>
            <a:r>
              <a:rPr lang="en-US" altLang="zh-TW" sz="2400" b="1" dirty="0" smtClean="0">
                <a:latin typeface="Times New Roman" pitchFamily="18" charset="0"/>
                <a:cs typeface="Times New Roman" pitchFamily="18" charset="0"/>
              </a:rPr>
              <a:t>Public Sentiment Index</a:t>
            </a:r>
            <a:r>
              <a:rPr lang="en-US" altLang="zh-TW" sz="2400" dirty="0" smtClean="0">
                <a:latin typeface="Times New Roman" pitchFamily="18" charset="0"/>
                <a:cs typeface="Times New Roman" pitchFamily="18" charset="0"/>
              </a:rPr>
              <a:t> (PSI) with its government and society appraisal components should be able to provide deeper analysis of trust and governance down to incident and demographic levels.</a:t>
            </a:r>
          </a:p>
          <a:p>
            <a:pPr marL="454025" indent="-454025" algn="just">
              <a:spcBef>
                <a:spcPts val="600"/>
              </a:spcBef>
              <a:spcAft>
                <a:spcPts val="600"/>
              </a:spcAft>
              <a:buFont typeface="Arial" pitchFamily="34" charset="0"/>
              <a:buChar char="•"/>
            </a:pPr>
            <a:r>
              <a:rPr lang="en-US" altLang="zh-TW" sz="2400" dirty="0" smtClean="0">
                <a:latin typeface="Times New Roman" pitchFamily="18" charset="0"/>
                <a:cs typeface="Times New Roman" pitchFamily="18" charset="0"/>
              </a:rPr>
              <a:t>Please click </a:t>
            </a:r>
            <a:r>
              <a:rPr lang="en-US" altLang="zh-TW" sz="2400" dirty="0" smtClean="0">
                <a:latin typeface="Times New Roman" pitchFamily="18" charset="0"/>
                <a:cs typeface="Times New Roman" pitchFamily="18" charset="0"/>
              </a:rPr>
              <a:t>on </a:t>
            </a:r>
            <a:r>
              <a:rPr lang="en-US" altLang="zh-TW" sz="2400" dirty="0" err="1" smtClean="0">
                <a:solidFill>
                  <a:srgbClr val="FF0000"/>
                </a:solidFill>
                <a:latin typeface="Times New Roman" pitchFamily="18" charset="0"/>
                <a:cs typeface="Times New Roman" pitchFamily="18" charset="0"/>
              </a:rPr>
              <a:t>http://</a:t>
            </a:r>
            <a:r>
              <a:rPr lang="en-US" altLang="zh-TW" sz="2400" dirty="0" err="1" smtClean="0">
                <a:solidFill>
                  <a:srgbClr val="FF0000"/>
                </a:solidFill>
                <a:latin typeface="Times New Roman" pitchFamily="18" charset="0"/>
                <a:cs typeface="Times New Roman" pitchFamily="18" charset="0"/>
              </a:rPr>
              <a:t>hkupop.hku.hk</a:t>
            </a:r>
            <a:r>
              <a:rPr lang="en-US" altLang="zh-TW" sz="2400" dirty="0" smtClean="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sym typeface="Wingdings" pitchFamily="2" charset="2"/>
              </a:rPr>
              <a:t> POP Resources  </a:t>
            </a:r>
            <a:r>
              <a:rPr lang="en-US" altLang="zh-TW" sz="2400" dirty="0" smtClean="0">
                <a:latin typeface="Times New Roman" pitchFamily="18" charset="0"/>
                <a:cs typeface="Times New Roman" pitchFamily="18" charset="0"/>
              </a:rPr>
              <a:t>Public </a:t>
            </a:r>
            <a:r>
              <a:rPr lang="en-US" altLang="zh-TW" sz="2400" dirty="0" smtClean="0">
                <a:latin typeface="Times New Roman" pitchFamily="18" charset="0"/>
                <a:cs typeface="Times New Roman" pitchFamily="18" charset="0"/>
              </a:rPr>
              <a:t>Opinion Lectures and </a:t>
            </a:r>
            <a:r>
              <a:rPr lang="en-US" altLang="zh-TW" sz="2400" dirty="0" smtClean="0">
                <a:latin typeface="Times New Roman" pitchFamily="18" charset="0"/>
                <a:cs typeface="Times New Roman" pitchFamily="18" charset="0"/>
              </a:rPr>
              <a:t>Workshops </a:t>
            </a:r>
            <a:r>
              <a:rPr lang="en-US" altLang="zh-TW" sz="2400" dirty="0" smtClean="0">
                <a:latin typeface="Times New Roman" pitchFamily="18" charset="0"/>
                <a:cs typeface="Times New Roman" pitchFamily="18" charset="0"/>
                <a:sym typeface="Wingdings" pitchFamily="2" charset="2"/>
              </a:rPr>
              <a:t> [</a:t>
            </a:r>
            <a:r>
              <a:rPr lang="en-US" altLang="zh-TW" sz="2400" dirty="0" err="1" smtClean="0">
                <a:latin typeface="Times New Roman" pitchFamily="18" charset="0"/>
                <a:cs typeface="Times New Roman" pitchFamily="18" charset="0"/>
                <a:sym typeface="Wingdings" pitchFamily="2" charset="2"/>
              </a:rPr>
              <a:t>weblink</a:t>
            </a:r>
            <a:r>
              <a:rPr lang="en-US" altLang="zh-TW" sz="2400" dirty="0" smtClean="0">
                <a:latin typeface="Times New Roman" pitchFamily="18" charset="0"/>
                <a:cs typeface="Times New Roman" pitchFamily="18" charset="0"/>
                <a:sym typeface="Wingdings" pitchFamily="2" charset="2"/>
              </a:rPr>
              <a:t> of today’s </a:t>
            </a:r>
            <a:r>
              <a:rPr lang="en-US" altLang="zh-TW" sz="2400" dirty="0" err="1" smtClean="0">
                <a:latin typeface="Times New Roman" pitchFamily="18" charset="0"/>
                <a:cs typeface="Times New Roman" pitchFamily="18" charset="0"/>
                <a:sym typeface="Wingdings" pitchFamily="2" charset="2"/>
              </a:rPr>
              <a:t>HKIEd</a:t>
            </a:r>
            <a:r>
              <a:rPr lang="en-US" altLang="zh-TW" sz="2400" dirty="0" smtClean="0">
                <a:latin typeface="Times New Roman" pitchFamily="18" charset="0"/>
                <a:cs typeface="Times New Roman" pitchFamily="18" charset="0"/>
                <a:sym typeface="Wingdings" pitchFamily="2" charset="2"/>
              </a:rPr>
              <a:t> conference] using account and password “</a:t>
            </a:r>
            <a:r>
              <a:rPr lang="en-US" altLang="zh-TW" sz="2400" dirty="0" err="1" smtClean="0">
                <a:solidFill>
                  <a:srgbClr val="FF0000"/>
                </a:solidFill>
                <a:latin typeface="Times New Roman" pitchFamily="18" charset="0"/>
                <a:cs typeface="Times New Roman" pitchFamily="18" charset="0"/>
                <a:sym typeface="Wingdings" pitchFamily="2" charset="2"/>
              </a:rPr>
              <a:t>hkied2012</a:t>
            </a:r>
            <a:r>
              <a:rPr lang="en-US" altLang="zh-TW" sz="2400" dirty="0" smtClean="0">
                <a:latin typeface="Times New Roman" pitchFamily="18" charset="0"/>
                <a:cs typeface="Times New Roman" pitchFamily="18" charset="0"/>
                <a:sym typeface="Wingdings" pitchFamily="2" charset="2"/>
              </a:rPr>
              <a:t>”.</a:t>
            </a:r>
            <a:endParaRPr lang="en-US" altLang="zh-TW" sz="2400" dirty="0" smtClean="0">
              <a:latin typeface="Times New Roman" pitchFamily="18" charset="0"/>
              <a:cs typeface="Times New Roman" pitchFamily="18" charset="0"/>
            </a:endParaRPr>
          </a:p>
          <a:p>
            <a:pPr marL="454025" indent="-454025" algn="just">
              <a:spcBef>
                <a:spcPts val="600"/>
              </a:spcBef>
              <a:spcAft>
                <a:spcPts val="600"/>
              </a:spcAft>
              <a:buFont typeface="Arial" pitchFamily="34" charset="0"/>
              <a:buChar char="•"/>
            </a:pPr>
            <a:endParaRPr lang="en-US" altLang="zh-TW" sz="800" dirty="0">
              <a:latin typeface="Times New Roman" pitchFamily="18" charset="0"/>
              <a:cs typeface="Times New Roman" pitchFamily="18" charset="0"/>
            </a:endParaRPr>
          </a:p>
        </p:txBody>
      </p:sp>
      <p:sp>
        <p:nvSpPr>
          <p:cNvPr id="4099" name="Line 5"/>
          <p:cNvSpPr>
            <a:spLocks noChangeShapeType="1"/>
          </p:cNvSpPr>
          <p:nvPr/>
        </p:nvSpPr>
        <p:spPr bwMode="auto">
          <a:xfrm>
            <a:off x="467544" y="1412776"/>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11" name="標題 10"/>
          <p:cNvSpPr>
            <a:spLocks noGrp="1"/>
          </p:cNvSpPr>
          <p:nvPr>
            <p:ph type="title"/>
          </p:nvPr>
        </p:nvSpPr>
        <p:spPr>
          <a:xfrm>
            <a:off x="395536" y="548680"/>
            <a:ext cx="7620000" cy="511175"/>
          </a:xfrm>
        </p:spPr>
        <p:txBody>
          <a:bodyPr wrap="square" numCol="1" anchorCtr="0" compatLnSpc="1">
            <a:prstTxWarp prst="textNoShape">
              <a:avLst/>
            </a:prstTxWarp>
          </a:bodyPr>
          <a:lstStyle/>
          <a:p>
            <a:pPr algn="ctr">
              <a:defRPr/>
            </a:pPr>
            <a:r>
              <a:rPr kumimoji="1" lang="en-US" altLang="zh-TW" sz="3600" b="1" dirty="0" smtClean="0">
                <a:solidFill>
                  <a:schemeClr val="tx1"/>
                </a:solidFill>
                <a:latin typeface="Times New Roman" pitchFamily="18" charset="0"/>
                <a:cs typeface="Times New Roman" pitchFamily="18" charset="0"/>
              </a:rPr>
              <a:t>Conclusion</a:t>
            </a:r>
            <a:endParaRPr lang="zh-TW" altLang="en-US" sz="3600" dirty="0" smtClean="0"/>
          </a:p>
        </p:txBody>
      </p:sp>
      <p:sp>
        <p:nvSpPr>
          <p:cNvPr id="5"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DB53954-DB54-420B-BCD6-C87BF7FED588}" type="slidenum">
              <a:rPr kumimoji="0" lang="zh-TW" altLang="en-US" sz="2600" b="1">
                <a:solidFill>
                  <a:schemeClr val="bg1"/>
                </a:solidFill>
                <a:latin typeface="Times New Roman" pitchFamily="18" charset="0"/>
                <a:cs typeface="Times New Roman" pitchFamily="18" charset="0"/>
              </a:rPr>
              <a:pPr eaLnBrk="1" hangingPunct="1"/>
              <a:t>25</a:t>
            </a:fld>
            <a:endParaRPr kumimoji="0" lang="zh-TW" altLang="en-US" sz="2600" b="1" dirty="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244419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Line 5"/>
          <p:cNvSpPr>
            <a:spLocks noChangeShapeType="1"/>
          </p:cNvSpPr>
          <p:nvPr/>
        </p:nvSpPr>
        <p:spPr bwMode="auto">
          <a:xfrm>
            <a:off x="395536" y="1196752"/>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11" name="標題 10"/>
          <p:cNvSpPr>
            <a:spLocks noGrp="1"/>
          </p:cNvSpPr>
          <p:nvPr>
            <p:ph type="title"/>
          </p:nvPr>
        </p:nvSpPr>
        <p:spPr>
          <a:xfrm>
            <a:off x="467544" y="476672"/>
            <a:ext cx="7620000" cy="511175"/>
          </a:xfrm>
        </p:spPr>
        <p:txBody>
          <a:bodyPr wrap="square" numCol="1" anchorCtr="0" compatLnSpc="1">
            <a:prstTxWarp prst="textNoShape">
              <a:avLst/>
            </a:prstTxWarp>
          </a:bodyPr>
          <a:lstStyle/>
          <a:p>
            <a:pPr algn="ctr">
              <a:defRPr/>
            </a:pPr>
            <a:r>
              <a:rPr kumimoji="1" lang="en-US" altLang="zh-TW" sz="2800" b="1" dirty="0" smtClean="0">
                <a:solidFill>
                  <a:schemeClr val="tx1"/>
                </a:solidFill>
                <a:latin typeface="Times New Roman" pitchFamily="18" charset="0"/>
                <a:cs typeface="Times New Roman" pitchFamily="18" charset="0"/>
              </a:rPr>
              <a:t>F</a:t>
            </a:r>
            <a:r>
              <a:rPr kumimoji="1" lang="en-US" altLang="zh-TW" sz="2800" b="1" dirty="0" smtClean="0">
                <a:solidFill>
                  <a:schemeClr val="tx1"/>
                </a:solidFill>
                <a:latin typeface="Times New Roman" pitchFamily="18" charset="0"/>
                <a:cs typeface="Times New Roman" pitchFamily="18" charset="0"/>
              </a:rPr>
              <a:t>indings released on 18 September 2012</a:t>
            </a:r>
            <a:endParaRPr lang="zh-TW" altLang="en-US" sz="2800" dirty="0" smtClean="0"/>
          </a:p>
        </p:txBody>
      </p:sp>
      <p:graphicFrame>
        <p:nvGraphicFramePr>
          <p:cNvPr id="4" name="Table 3"/>
          <p:cNvGraphicFramePr>
            <a:graphicFrameLocks noGrp="1"/>
          </p:cNvGraphicFramePr>
          <p:nvPr>
            <p:extLst>
              <p:ext uri="{D42A27DB-BD31-4B8C-83A1-F6EECF244321}">
                <p14:modId xmlns="" xmlns:p14="http://schemas.microsoft.com/office/powerpoint/2010/main" val="2387381403"/>
              </p:ext>
            </p:extLst>
          </p:nvPr>
        </p:nvGraphicFramePr>
        <p:xfrm>
          <a:off x="467544" y="1484784"/>
          <a:ext cx="7620000" cy="4824535"/>
        </p:xfrm>
        <a:graphic>
          <a:graphicData uri="http://schemas.openxmlformats.org/drawingml/2006/table">
            <a:tbl>
              <a:tblPr>
                <a:tableStyleId>{5C22544A-7EE6-4342-B048-85BDC9FD1C3A}</a:tableStyleId>
              </a:tblPr>
              <a:tblGrid>
                <a:gridCol w="2458616"/>
                <a:gridCol w="936104"/>
                <a:gridCol w="792088"/>
                <a:gridCol w="864096"/>
                <a:gridCol w="859168"/>
                <a:gridCol w="850392"/>
                <a:gridCol w="859536"/>
              </a:tblGrid>
              <a:tr h="634274">
                <a:tc>
                  <a:txBody>
                    <a:bodyPr/>
                    <a:lstStyle/>
                    <a:p>
                      <a:pPr indent="114300" algn="just">
                        <a:spcAft>
                          <a:spcPts val="0"/>
                        </a:spcAft>
                      </a:pPr>
                      <a:r>
                        <a:rPr lang="en-US" sz="1200" b="1" kern="100" dirty="0" smtClean="0">
                          <a:effectLst/>
                          <a:latin typeface="Times New Roman" pitchFamily="18" charset="0"/>
                          <a:cs typeface="Times New Roman" pitchFamily="18" charset="0"/>
                        </a:rPr>
                        <a:t>Month </a:t>
                      </a:r>
                      <a:r>
                        <a:rPr lang="en-US" sz="1200" b="1" kern="100" dirty="0">
                          <a:effectLst/>
                          <a:latin typeface="Times New Roman" pitchFamily="18" charset="0"/>
                          <a:cs typeface="Times New Roman" pitchFamily="18" charset="0"/>
                        </a:rPr>
                        <a:t>of survey</a:t>
                      </a:r>
                      <a:endParaRPr lang="zh-TW" sz="1200" b="1"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u="sng" kern="100" dirty="0">
                          <a:effectLst/>
                          <a:latin typeface="Times New Roman" pitchFamily="18" charset="0"/>
                          <a:cs typeface="Times New Roman" pitchFamily="18" charset="0"/>
                        </a:rPr>
                        <a:t>9/2011</a:t>
                      </a:r>
                      <a:endParaRPr lang="zh-TW" sz="1200" b="1"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u="sng" kern="100" dirty="0">
                          <a:effectLst/>
                          <a:latin typeface="Times New Roman" pitchFamily="18" charset="0"/>
                          <a:cs typeface="Times New Roman" pitchFamily="18" charset="0"/>
                        </a:rPr>
                        <a:t>12/2011</a:t>
                      </a:r>
                      <a:endParaRPr lang="zh-TW" sz="1200" b="1"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u="sng" kern="100">
                          <a:effectLst/>
                          <a:latin typeface="Times New Roman" pitchFamily="18" charset="0"/>
                          <a:cs typeface="Times New Roman" pitchFamily="18" charset="0"/>
                        </a:rPr>
                        <a:t>3/2012</a:t>
                      </a:r>
                      <a:endParaRPr lang="zh-TW" sz="1200" b="1"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u="sng" kern="100" dirty="0">
                          <a:effectLst/>
                          <a:latin typeface="Times New Roman" pitchFamily="18" charset="0"/>
                          <a:cs typeface="Times New Roman" pitchFamily="18" charset="0"/>
                        </a:rPr>
                        <a:t>6/2012</a:t>
                      </a:r>
                      <a:endParaRPr lang="zh-TW" sz="1200" b="1"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i="1" u="sng" kern="100" dirty="0">
                          <a:effectLst/>
                          <a:latin typeface="Times New Roman" pitchFamily="18" charset="0"/>
                          <a:cs typeface="Times New Roman" pitchFamily="18" charset="0"/>
                        </a:rPr>
                        <a:t>9/2012</a:t>
                      </a:r>
                      <a:endParaRPr lang="zh-TW" sz="1200" b="1" i="1" kern="100" dirty="0">
                        <a:effectLst/>
                        <a:latin typeface="Times New Roman" pitchFamily="18" charset="0"/>
                        <a:ea typeface="新細明體"/>
                        <a:cs typeface="Times New Roman" pitchFamily="18" charset="0"/>
                      </a:endParaRPr>
                    </a:p>
                  </a:txBody>
                  <a:tcPr marL="16933" marR="16933" marT="0" marB="0" anchor="ctr"/>
                </a:tc>
                <a:tc>
                  <a:txBody>
                    <a:bodyPr/>
                    <a:lstStyle/>
                    <a:p>
                      <a:pPr algn="ctr" fontAlgn="base">
                        <a:spcAft>
                          <a:spcPts val="0"/>
                        </a:spcAft>
                      </a:pPr>
                      <a:r>
                        <a:rPr lang="en-US" sz="1200" b="1" i="1" u="sng" kern="100" dirty="0">
                          <a:effectLst/>
                          <a:latin typeface="Times New Roman" pitchFamily="18" charset="0"/>
                          <a:cs typeface="Times New Roman" pitchFamily="18" charset="0"/>
                        </a:rPr>
                        <a:t>Latest Change</a:t>
                      </a:r>
                      <a:endParaRPr lang="zh-TW" sz="1200" b="1" i="1" kern="100" dirty="0">
                        <a:effectLst/>
                        <a:latin typeface="Times New Roman" pitchFamily="18" charset="0"/>
                        <a:ea typeface="新細明體"/>
                        <a:cs typeface="Times New Roman" pitchFamily="18" charset="0"/>
                      </a:endParaRPr>
                    </a:p>
                  </a:txBody>
                  <a:tcPr marL="16933" marR="16933" marT="0" marB="0" anchor="ctr"/>
                </a:tc>
              </a:tr>
              <a:tr h="328705">
                <a:tc>
                  <a:txBody>
                    <a:bodyPr/>
                    <a:lstStyle/>
                    <a:p>
                      <a:pPr marL="234950" indent="-113030" algn="just">
                        <a:spcAft>
                          <a:spcPts val="0"/>
                        </a:spcAft>
                      </a:pPr>
                      <a:r>
                        <a:rPr lang="en-US" sz="1200" kern="100" dirty="0">
                          <a:effectLst/>
                          <a:latin typeface="Times New Roman" pitchFamily="18" charset="0"/>
                          <a:cs typeface="Times New Roman" pitchFamily="18" charset="0"/>
                        </a:rPr>
                        <a:t>Total sample </a:t>
                      </a:r>
                      <a:r>
                        <a:rPr lang="en-US" sz="1200" kern="100" dirty="0" smtClean="0">
                          <a:effectLst/>
                          <a:latin typeface="Times New Roman" pitchFamily="18" charset="0"/>
                          <a:cs typeface="Times New Roman" pitchFamily="18" charset="0"/>
                        </a:rPr>
                        <a:t>size</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1,038</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dirty="0">
                          <a:effectLst/>
                          <a:latin typeface="Times New Roman" pitchFamily="18" charset="0"/>
                          <a:cs typeface="Times New Roman" pitchFamily="18" charset="0"/>
                        </a:rPr>
                        <a:t>1,005</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dirty="0">
                          <a:effectLst/>
                          <a:latin typeface="Times New Roman" pitchFamily="18" charset="0"/>
                          <a:cs typeface="Times New Roman" pitchFamily="18" charset="0"/>
                        </a:rPr>
                        <a:t>1,022</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dirty="0">
                          <a:effectLst/>
                          <a:latin typeface="Times New Roman" pitchFamily="18" charset="0"/>
                          <a:cs typeface="Times New Roman" pitchFamily="18" charset="0"/>
                        </a:rPr>
                        <a:t>1,003</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i="1" kern="100" dirty="0">
                          <a:effectLst/>
                          <a:latin typeface="Times New Roman" pitchFamily="18" charset="0"/>
                          <a:cs typeface="Times New Roman" pitchFamily="18" charset="0"/>
                        </a:rPr>
                        <a:t>1,036</a:t>
                      </a:r>
                      <a:endParaRPr lang="zh-TW" sz="1200" b="1" i="1" kern="100" dirty="0">
                        <a:effectLst/>
                        <a:latin typeface="Times New Roman" pitchFamily="18" charset="0"/>
                        <a:ea typeface="新細明體"/>
                        <a:cs typeface="Times New Roman" pitchFamily="18" charset="0"/>
                      </a:endParaRPr>
                    </a:p>
                  </a:txBody>
                  <a:tcPr marL="16933" marR="16933" marT="0" marB="0" anchor="ctr"/>
                </a:tc>
                <a:tc>
                  <a:txBody>
                    <a:bodyPr/>
                    <a:lstStyle/>
                    <a:p>
                      <a:pPr algn="ctr" fontAlgn="base">
                        <a:spcAft>
                          <a:spcPts val="0"/>
                        </a:spcAft>
                      </a:pPr>
                      <a:r>
                        <a:rPr lang="en-US" sz="1200" b="1" i="1" kern="100">
                          <a:effectLst/>
                          <a:latin typeface="Times New Roman" pitchFamily="18" charset="0"/>
                          <a:cs typeface="Times New Roman" pitchFamily="18" charset="0"/>
                        </a:rPr>
                        <a:t>--</a:t>
                      </a:r>
                      <a:endParaRPr lang="zh-TW" sz="1200" b="1" i="1" kern="100">
                        <a:effectLst/>
                        <a:latin typeface="Times New Roman" pitchFamily="18" charset="0"/>
                        <a:ea typeface="新細明體"/>
                        <a:cs typeface="Times New Roman" pitchFamily="18" charset="0"/>
                      </a:endParaRPr>
                    </a:p>
                  </a:txBody>
                  <a:tcPr marL="16933" marR="16933" marT="0" marB="0" anchor="ctr"/>
                </a:tc>
              </a:tr>
              <a:tr h="347019">
                <a:tc>
                  <a:txBody>
                    <a:bodyPr/>
                    <a:lstStyle/>
                    <a:p>
                      <a:pPr marL="234950" indent="-113030" algn="just">
                        <a:lnSpc>
                          <a:spcPts val="1800"/>
                        </a:lnSpc>
                        <a:spcAft>
                          <a:spcPts val="0"/>
                        </a:spcAft>
                      </a:pPr>
                      <a:r>
                        <a:rPr lang="en-US" sz="1200" kern="100" dirty="0">
                          <a:effectLst/>
                          <a:latin typeface="Times New Roman" pitchFamily="18" charset="0"/>
                          <a:cs typeface="Times New Roman" pitchFamily="18" charset="0"/>
                        </a:rPr>
                        <a:t>Overall response rate</a:t>
                      </a:r>
                      <a:endParaRPr lang="zh-TW" sz="1200" b="1" kern="100" dirty="0">
                        <a:effectLst/>
                        <a:latin typeface="Times New Roman" pitchFamily="18" charset="0"/>
                        <a:ea typeface="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66.2%</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67.4%</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63.6%</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63.4%</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i="1" kern="100" dirty="0">
                          <a:effectLst/>
                          <a:latin typeface="Times New Roman" pitchFamily="18" charset="0"/>
                          <a:cs typeface="Times New Roman" pitchFamily="18" charset="0"/>
                        </a:rPr>
                        <a:t>63.1%</a:t>
                      </a:r>
                      <a:endParaRPr lang="zh-TW" sz="1200" b="1" i="1" kern="100" dirty="0">
                        <a:effectLst/>
                        <a:latin typeface="Times New Roman" pitchFamily="18" charset="0"/>
                        <a:ea typeface="新細明體"/>
                        <a:cs typeface="Times New Roman" pitchFamily="18" charset="0"/>
                      </a:endParaRPr>
                    </a:p>
                  </a:txBody>
                  <a:tcPr marL="16933" marR="16933" marT="0" marB="0" anchor="ctr"/>
                </a:tc>
                <a:tc>
                  <a:txBody>
                    <a:bodyPr/>
                    <a:lstStyle/>
                    <a:p>
                      <a:pPr algn="ctr" fontAlgn="base">
                        <a:spcAft>
                          <a:spcPts val="0"/>
                        </a:spcAft>
                      </a:pPr>
                      <a:r>
                        <a:rPr lang="en-US" sz="1200" b="1" i="1" kern="100">
                          <a:effectLst/>
                          <a:latin typeface="Times New Roman" pitchFamily="18" charset="0"/>
                          <a:cs typeface="Times New Roman" pitchFamily="18" charset="0"/>
                        </a:rPr>
                        <a:t>--</a:t>
                      </a:r>
                      <a:endParaRPr lang="zh-TW" sz="1200" b="1" i="1" kern="100">
                        <a:effectLst/>
                        <a:latin typeface="Times New Roman" pitchFamily="18" charset="0"/>
                        <a:ea typeface="新細明體"/>
                        <a:cs typeface="Times New Roman" pitchFamily="18" charset="0"/>
                      </a:endParaRPr>
                    </a:p>
                  </a:txBody>
                  <a:tcPr marL="16933" marR="16933" marT="0" marB="0" anchor="ctr"/>
                </a:tc>
              </a:tr>
              <a:tr h="524385">
                <a:tc>
                  <a:txBody>
                    <a:bodyPr/>
                    <a:lstStyle/>
                    <a:p>
                      <a:pPr marL="234950" indent="-113030" algn="just">
                        <a:lnSpc>
                          <a:spcPts val="1800"/>
                        </a:lnSpc>
                        <a:spcAft>
                          <a:spcPts val="0"/>
                        </a:spcAft>
                      </a:pPr>
                      <a:r>
                        <a:rPr lang="en-US" sz="1200" b="1" kern="100" dirty="0" smtClean="0">
                          <a:effectLst/>
                          <a:latin typeface="Times New Roman" pitchFamily="18" charset="0"/>
                          <a:cs typeface="Times New Roman" pitchFamily="18" charset="0"/>
                        </a:rPr>
                        <a:t>Finding</a:t>
                      </a:r>
                      <a:endParaRPr lang="zh-TW" sz="1200" b="1" kern="100" dirty="0">
                        <a:effectLst/>
                        <a:latin typeface="Times New Roman" pitchFamily="18" charset="0"/>
                        <a:ea typeface="細明體"/>
                        <a:cs typeface="Times New Roman" pitchFamily="18" charset="0"/>
                      </a:endParaRPr>
                    </a:p>
                  </a:txBody>
                  <a:tcPr marL="16933" marR="16933" marT="0" marB="0" anchor="ctr"/>
                </a:tc>
                <a:tc>
                  <a:txBody>
                    <a:bodyPr/>
                    <a:lstStyle/>
                    <a:p>
                      <a:pPr algn="ctr">
                        <a:spcAft>
                          <a:spcPts val="0"/>
                        </a:spcAft>
                      </a:pPr>
                      <a:r>
                        <a:rPr lang="en-US" sz="1200" b="1" kern="100" dirty="0">
                          <a:effectLst/>
                          <a:latin typeface="Times New Roman" pitchFamily="18" charset="0"/>
                          <a:cs typeface="Times New Roman" pitchFamily="18" charset="0"/>
                        </a:rPr>
                        <a:t>Finding</a:t>
                      </a:r>
                      <a:endParaRPr lang="zh-TW" sz="1200" b="1"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kern="100" dirty="0">
                          <a:effectLst/>
                          <a:latin typeface="Times New Roman" pitchFamily="18" charset="0"/>
                          <a:cs typeface="Times New Roman" pitchFamily="18" charset="0"/>
                        </a:rPr>
                        <a:t>Finding</a:t>
                      </a:r>
                      <a:endParaRPr lang="zh-TW" sz="1200" b="1"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kern="100" dirty="0">
                          <a:effectLst/>
                          <a:latin typeface="Times New Roman" pitchFamily="18" charset="0"/>
                          <a:cs typeface="Times New Roman" pitchFamily="18" charset="0"/>
                        </a:rPr>
                        <a:t>Finding</a:t>
                      </a:r>
                      <a:endParaRPr lang="zh-TW" sz="1200" b="1"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kern="100" dirty="0">
                          <a:effectLst/>
                          <a:latin typeface="Times New Roman" pitchFamily="18" charset="0"/>
                          <a:cs typeface="Times New Roman" pitchFamily="18" charset="0"/>
                        </a:rPr>
                        <a:t>Finding</a:t>
                      </a:r>
                      <a:endParaRPr lang="zh-TW" sz="1200" b="1" kern="100" dirty="0">
                        <a:effectLst/>
                        <a:latin typeface="Times New Roman" pitchFamily="18" charset="0"/>
                        <a:ea typeface="新細明體"/>
                        <a:cs typeface="Times New Roman" pitchFamily="18" charset="0"/>
                      </a:endParaRPr>
                    </a:p>
                  </a:txBody>
                  <a:tcPr marL="16933" marR="16933" marT="0" marB="0" anchor="ctr"/>
                </a:tc>
                <a:tc>
                  <a:txBody>
                    <a:bodyPr/>
                    <a:lstStyle/>
                    <a:p>
                      <a:pPr algn="ctr" fontAlgn="base">
                        <a:spcAft>
                          <a:spcPts val="0"/>
                        </a:spcAft>
                      </a:pPr>
                      <a:r>
                        <a:rPr lang="en-US" sz="1200" b="1" i="1" kern="100" dirty="0" smtClean="0">
                          <a:effectLst/>
                          <a:latin typeface="Times New Roman" pitchFamily="18" charset="0"/>
                          <a:cs typeface="Times New Roman" pitchFamily="18" charset="0"/>
                        </a:rPr>
                        <a:t>Finding &amp; error</a:t>
                      </a:r>
                      <a:r>
                        <a:rPr lang="en-US" sz="1200" b="1" i="1" kern="100" baseline="30000" dirty="0" smtClean="0">
                          <a:effectLst/>
                          <a:latin typeface="Times New Roman" pitchFamily="18" charset="0"/>
                          <a:cs typeface="Times New Roman" pitchFamily="18" charset="0"/>
                        </a:rPr>
                        <a:t> </a:t>
                      </a:r>
                      <a:endParaRPr lang="zh-TW" sz="1200" b="1" i="1" kern="100" dirty="0">
                        <a:effectLst/>
                        <a:latin typeface="Times New Roman" pitchFamily="18" charset="0"/>
                        <a:ea typeface="新細明體"/>
                        <a:cs typeface="Times New Roman" pitchFamily="18" charset="0"/>
                      </a:endParaRPr>
                    </a:p>
                  </a:txBody>
                  <a:tcPr marL="16933" marR="16933" marT="0" marB="0" anchor="ctr"/>
                </a:tc>
                <a:tc>
                  <a:txBody>
                    <a:bodyPr/>
                    <a:lstStyle/>
                    <a:p>
                      <a:pPr algn="ctr" fontAlgn="base">
                        <a:spcAft>
                          <a:spcPts val="0"/>
                        </a:spcAft>
                      </a:pPr>
                      <a:r>
                        <a:rPr lang="en-US" sz="1200" b="1" i="1" kern="100" dirty="0">
                          <a:effectLst/>
                          <a:latin typeface="Times New Roman" pitchFamily="18" charset="0"/>
                          <a:cs typeface="Times New Roman" pitchFamily="18" charset="0"/>
                        </a:rPr>
                        <a:t>--</a:t>
                      </a:r>
                      <a:endParaRPr lang="zh-TW" sz="1200" b="1" i="1" kern="100" dirty="0">
                        <a:effectLst/>
                        <a:latin typeface="Times New Roman" pitchFamily="18" charset="0"/>
                        <a:ea typeface="新細明體"/>
                        <a:cs typeface="Times New Roman" pitchFamily="18" charset="0"/>
                      </a:endParaRPr>
                    </a:p>
                  </a:txBody>
                  <a:tcPr marL="16933" marR="16933" marT="0" marB="0" anchor="ctr"/>
                </a:tc>
              </a:tr>
              <a:tr h="328705">
                <a:tc>
                  <a:txBody>
                    <a:bodyPr/>
                    <a:lstStyle/>
                    <a:p>
                      <a:pPr indent="108585" algn="l">
                        <a:spcAft>
                          <a:spcPts val="0"/>
                        </a:spcAft>
                      </a:pPr>
                      <a:r>
                        <a:rPr lang="en-US" sz="1200" kern="100" spc="-30" dirty="0">
                          <a:effectLst/>
                          <a:latin typeface="Times New Roman" pitchFamily="18" charset="0"/>
                          <a:cs typeface="Times New Roman" pitchFamily="18" charset="0"/>
                        </a:rPr>
                        <a:t>Trust in HKSAR </a:t>
                      </a:r>
                      <a:r>
                        <a:rPr lang="en-US" sz="1200" kern="100" spc="-30" dirty="0" smtClean="0">
                          <a:effectLst/>
                          <a:latin typeface="Times New Roman" pitchFamily="18" charset="0"/>
                          <a:cs typeface="Times New Roman" pitchFamily="18" charset="0"/>
                        </a:rPr>
                        <a:t>Government</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44%</a:t>
                      </a:r>
                      <a:r>
                        <a:rPr lang="en-US" sz="1200" kern="100" baseline="30000">
                          <a:effectLst/>
                          <a:latin typeface="Times New Roman" pitchFamily="18" charset="0"/>
                          <a:cs typeface="Times New Roman" pitchFamily="18" charset="0"/>
                        </a:rPr>
                        <a:t>[10]</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dirty="0">
                          <a:effectLst/>
                          <a:latin typeface="Times New Roman" pitchFamily="18" charset="0"/>
                          <a:cs typeface="Times New Roman" pitchFamily="18" charset="0"/>
                        </a:rPr>
                        <a:t>35%</a:t>
                      </a:r>
                      <a:r>
                        <a:rPr lang="en-US" sz="1200" kern="100" baseline="30000" dirty="0">
                          <a:effectLst/>
                          <a:latin typeface="Times New Roman" pitchFamily="18" charset="0"/>
                          <a:cs typeface="Times New Roman" pitchFamily="18" charset="0"/>
                        </a:rPr>
                        <a:t>[10]</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36%</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dirty="0">
                          <a:effectLst/>
                          <a:latin typeface="Times New Roman" pitchFamily="18" charset="0"/>
                          <a:cs typeface="Times New Roman" pitchFamily="18" charset="0"/>
                        </a:rPr>
                        <a:t>35%</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i="1" kern="100" dirty="0">
                          <a:solidFill>
                            <a:srgbClr val="FF0000"/>
                          </a:solidFill>
                          <a:effectLst/>
                          <a:latin typeface="Times New Roman" pitchFamily="18" charset="0"/>
                          <a:cs typeface="Times New Roman" pitchFamily="18" charset="0"/>
                        </a:rPr>
                        <a:t>34+/-4%</a:t>
                      </a:r>
                      <a:endParaRPr lang="zh-TW" sz="1200" b="1" i="1" kern="100" dirty="0">
                        <a:solidFill>
                          <a:srgbClr val="FF0000"/>
                        </a:solidFill>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i="1" kern="100" dirty="0">
                          <a:effectLst/>
                          <a:latin typeface="Times New Roman" pitchFamily="18" charset="0"/>
                          <a:cs typeface="Times New Roman" pitchFamily="18" charset="0"/>
                        </a:rPr>
                        <a:t>-1%</a:t>
                      </a:r>
                      <a:endParaRPr lang="zh-TW" sz="1200" b="1" i="1" kern="100" dirty="0">
                        <a:effectLst/>
                        <a:latin typeface="Times New Roman" pitchFamily="18" charset="0"/>
                        <a:ea typeface="新細明體"/>
                        <a:cs typeface="Times New Roman" pitchFamily="18" charset="0"/>
                      </a:endParaRPr>
                    </a:p>
                  </a:txBody>
                  <a:tcPr marL="16933" marR="16933" marT="0" marB="0" anchor="ctr"/>
                </a:tc>
              </a:tr>
              <a:tr h="328705">
                <a:tc>
                  <a:txBody>
                    <a:bodyPr/>
                    <a:lstStyle/>
                    <a:p>
                      <a:pPr indent="102870" algn="l">
                        <a:spcAft>
                          <a:spcPts val="0"/>
                        </a:spcAft>
                      </a:pPr>
                      <a:r>
                        <a:rPr lang="en-US" sz="1200" kern="100" dirty="0">
                          <a:effectLst/>
                          <a:latin typeface="Times New Roman" pitchFamily="18" charset="0"/>
                          <a:cs typeface="Times New Roman" pitchFamily="18" charset="0"/>
                        </a:rPr>
                        <a:t>Distrust in HKSAR </a:t>
                      </a:r>
                      <a:r>
                        <a:rPr lang="en-US" sz="1200" kern="100" dirty="0" smtClean="0">
                          <a:effectLst/>
                          <a:latin typeface="Times New Roman" pitchFamily="18" charset="0"/>
                          <a:cs typeface="Times New Roman" pitchFamily="18" charset="0"/>
                        </a:rPr>
                        <a:t>Government</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28%</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dirty="0">
                          <a:effectLst/>
                          <a:latin typeface="Times New Roman" pitchFamily="18" charset="0"/>
                          <a:cs typeface="Times New Roman" pitchFamily="18" charset="0"/>
                        </a:rPr>
                        <a:t>32%</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36%</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32%</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i="1" kern="100" dirty="0">
                          <a:solidFill>
                            <a:srgbClr val="FF0000"/>
                          </a:solidFill>
                          <a:effectLst/>
                          <a:latin typeface="Times New Roman" pitchFamily="18" charset="0"/>
                          <a:cs typeface="Times New Roman" pitchFamily="18" charset="0"/>
                        </a:rPr>
                        <a:t>35+/-4%</a:t>
                      </a:r>
                      <a:endParaRPr lang="zh-TW" sz="1200" b="1" i="1" kern="100" dirty="0">
                        <a:solidFill>
                          <a:srgbClr val="FF0000"/>
                        </a:solidFill>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i="1" kern="100">
                          <a:effectLst/>
                          <a:latin typeface="Times New Roman" pitchFamily="18" charset="0"/>
                          <a:cs typeface="Times New Roman" pitchFamily="18" charset="0"/>
                        </a:rPr>
                        <a:t>+3%</a:t>
                      </a:r>
                      <a:endParaRPr lang="zh-TW" sz="1200" b="1" i="1" kern="100">
                        <a:effectLst/>
                        <a:latin typeface="Times New Roman" pitchFamily="18" charset="0"/>
                        <a:ea typeface="新細明體"/>
                        <a:cs typeface="Times New Roman" pitchFamily="18" charset="0"/>
                      </a:endParaRPr>
                    </a:p>
                  </a:txBody>
                  <a:tcPr marL="16933" marR="16933" marT="0" marB="0" anchor="ctr"/>
                </a:tc>
              </a:tr>
              <a:tr h="328705">
                <a:tc>
                  <a:txBody>
                    <a:bodyPr/>
                    <a:lstStyle/>
                    <a:p>
                      <a:pPr indent="114300" algn="l">
                        <a:spcAft>
                          <a:spcPts val="0"/>
                        </a:spcAft>
                      </a:pPr>
                      <a:r>
                        <a:rPr lang="en-US" sz="1200" kern="100">
                          <a:effectLst/>
                          <a:latin typeface="Times New Roman" pitchFamily="18" charset="0"/>
                          <a:cs typeface="Times New Roman" pitchFamily="18" charset="0"/>
                        </a:rPr>
                        <a:t>Net trust</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16%</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3%</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dirty="0">
                          <a:effectLst/>
                          <a:latin typeface="Times New Roman" pitchFamily="18" charset="0"/>
                          <a:cs typeface="Times New Roman" pitchFamily="18" charset="0"/>
                        </a:rPr>
                        <a:t>--</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dirty="0">
                          <a:effectLst/>
                          <a:latin typeface="Times New Roman" pitchFamily="18" charset="0"/>
                          <a:cs typeface="Times New Roman" pitchFamily="18" charset="0"/>
                        </a:rPr>
                        <a:t>3%</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i="1" kern="100" dirty="0">
                          <a:effectLst/>
                          <a:latin typeface="Times New Roman" pitchFamily="18" charset="0"/>
                          <a:cs typeface="Times New Roman" pitchFamily="18" charset="0"/>
                        </a:rPr>
                        <a:t>-1+/-7%</a:t>
                      </a:r>
                      <a:endParaRPr lang="zh-TW" sz="1200" b="1" i="1"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i="1" kern="100" dirty="0">
                          <a:effectLst/>
                          <a:latin typeface="Times New Roman" pitchFamily="18" charset="0"/>
                          <a:cs typeface="Times New Roman" pitchFamily="18" charset="0"/>
                        </a:rPr>
                        <a:t>-4%</a:t>
                      </a:r>
                      <a:endParaRPr lang="zh-TW" sz="1200" b="1" i="1" kern="100" dirty="0">
                        <a:effectLst/>
                        <a:latin typeface="Times New Roman" pitchFamily="18" charset="0"/>
                        <a:ea typeface="新細明體"/>
                        <a:cs typeface="Times New Roman" pitchFamily="18" charset="0"/>
                      </a:endParaRPr>
                    </a:p>
                  </a:txBody>
                  <a:tcPr marL="16933" marR="16933" marT="0" marB="0" anchor="ctr"/>
                </a:tc>
              </a:tr>
              <a:tr h="508961">
                <a:tc>
                  <a:txBody>
                    <a:bodyPr/>
                    <a:lstStyle/>
                    <a:p>
                      <a:pPr marL="265430" indent="-147955">
                        <a:spcAft>
                          <a:spcPts val="0"/>
                        </a:spcAft>
                      </a:pPr>
                      <a:r>
                        <a:rPr lang="en-US" sz="1200" kern="100" spc="-20" dirty="0">
                          <a:effectLst/>
                          <a:latin typeface="Times New Roman" pitchFamily="18" charset="0"/>
                          <a:cs typeface="Times New Roman" pitchFamily="18" charset="0"/>
                        </a:rPr>
                        <a:t>Mean </a:t>
                      </a:r>
                      <a:r>
                        <a:rPr lang="en-US" sz="1200" kern="100" spc="-20" dirty="0" smtClean="0">
                          <a:effectLst/>
                          <a:latin typeface="Times New Roman" pitchFamily="18" charset="0"/>
                          <a:cs typeface="Times New Roman" pitchFamily="18" charset="0"/>
                        </a:rPr>
                        <a:t>value</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marR="24130" algn="ctr">
                        <a:spcAft>
                          <a:spcPts val="0"/>
                        </a:spcAft>
                      </a:pPr>
                      <a:r>
                        <a:rPr lang="en-US" sz="1200" kern="100" dirty="0">
                          <a:effectLst/>
                          <a:latin typeface="Times New Roman" pitchFamily="18" charset="0"/>
                          <a:cs typeface="Times New Roman" pitchFamily="18" charset="0"/>
                        </a:rPr>
                        <a:t>3.2+/-</a:t>
                      </a:r>
                      <a:r>
                        <a:rPr lang="en-US" sz="1200" kern="100" dirty="0" smtClean="0">
                          <a:effectLst/>
                          <a:latin typeface="Times New Roman" pitchFamily="18" charset="0"/>
                          <a:cs typeface="Times New Roman" pitchFamily="18" charset="0"/>
                        </a:rPr>
                        <a:t>0.1</a:t>
                      </a:r>
                      <a:endParaRPr lang="zh-TW" sz="1200" kern="100" dirty="0">
                        <a:effectLst/>
                        <a:latin typeface="Times New Roman" pitchFamily="18" charset="0"/>
                        <a:cs typeface="Times New Roman" pitchFamily="18" charset="0"/>
                      </a:endParaRPr>
                    </a:p>
                    <a:p>
                      <a:pPr marR="24130" algn="ctr">
                        <a:spcAft>
                          <a:spcPts val="0"/>
                        </a:spcAft>
                      </a:pPr>
                      <a:r>
                        <a:rPr lang="en-US" sz="1200" kern="100" dirty="0">
                          <a:effectLst/>
                          <a:latin typeface="Times New Roman" pitchFamily="18" charset="0"/>
                          <a:cs typeface="Times New Roman" pitchFamily="18" charset="0"/>
                        </a:rPr>
                        <a:t>(Base=487)</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marR="24130" algn="ctr">
                        <a:spcAft>
                          <a:spcPts val="0"/>
                        </a:spcAft>
                      </a:pPr>
                      <a:r>
                        <a:rPr lang="en-US" sz="1200" kern="100" dirty="0">
                          <a:effectLst/>
                          <a:latin typeface="Times New Roman" pitchFamily="18" charset="0"/>
                          <a:cs typeface="Times New Roman" pitchFamily="18" charset="0"/>
                        </a:rPr>
                        <a:t>3.0+/-</a:t>
                      </a:r>
                      <a:r>
                        <a:rPr lang="en-US" sz="1200" kern="100" dirty="0" smtClean="0">
                          <a:effectLst/>
                          <a:latin typeface="Times New Roman" pitchFamily="18" charset="0"/>
                          <a:cs typeface="Times New Roman" pitchFamily="18" charset="0"/>
                        </a:rPr>
                        <a:t>0.1</a:t>
                      </a:r>
                      <a:endParaRPr lang="zh-TW" sz="1200" kern="100" dirty="0">
                        <a:effectLst/>
                        <a:latin typeface="Times New Roman" pitchFamily="18" charset="0"/>
                        <a:cs typeface="Times New Roman" pitchFamily="18" charset="0"/>
                      </a:endParaRPr>
                    </a:p>
                    <a:p>
                      <a:pPr marR="24130" algn="ctr">
                        <a:spcAft>
                          <a:spcPts val="0"/>
                        </a:spcAft>
                      </a:pPr>
                      <a:r>
                        <a:rPr lang="en-US" sz="1200" kern="100" dirty="0">
                          <a:effectLst/>
                          <a:latin typeface="Times New Roman" pitchFamily="18" charset="0"/>
                          <a:cs typeface="Times New Roman" pitchFamily="18" charset="0"/>
                        </a:rPr>
                        <a:t>(Base=529)</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marR="24130" algn="ctr">
                        <a:spcAft>
                          <a:spcPts val="0"/>
                        </a:spcAft>
                      </a:pPr>
                      <a:r>
                        <a:rPr lang="en-US" sz="1200" kern="100" dirty="0">
                          <a:effectLst/>
                          <a:latin typeface="Times New Roman" pitchFamily="18" charset="0"/>
                          <a:cs typeface="Times New Roman" pitchFamily="18" charset="0"/>
                        </a:rPr>
                        <a:t>2.9+/-0.1</a:t>
                      </a:r>
                      <a:endParaRPr lang="zh-TW" sz="1200" kern="100" dirty="0">
                        <a:effectLst/>
                        <a:latin typeface="Times New Roman" pitchFamily="18" charset="0"/>
                        <a:cs typeface="Times New Roman" pitchFamily="18" charset="0"/>
                      </a:endParaRPr>
                    </a:p>
                    <a:p>
                      <a:pPr marR="24130" algn="ctr">
                        <a:spcAft>
                          <a:spcPts val="0"/>
                        </a:spcAft>
                      </a:pPr>
                      <a:r>
                        <a:rPr lang="en-US" sz="1200" kern="100" dirty="0">
                          <a:effectLst/>
                          <a:latin typeface="Times New Roman" pitchFamily="18" charset="0"/>
                          <a:cs typeface="Times New Roman" pitchFamily="18" charset="0"/>
                        </a:rPr>
                        <a:t>(</a:t>
                      </a:r>
                      <a:r>
                        <a:rPr lang="en-US" sz="1200" kern="100" dirty="0" smtClean="0">
                          <a:effectLst/>
                          <a:latin typeface="Times New Roman" pitchFamily="18" charset="0"/>
                          <a:cs typeface="Times New Roman" pitchFamily="18" charset="0"/>
                        </a:rPr>
                        <a:t>Base=580</a:t>
                      </a:r>
                      <a:r>
                        <a:rPr lang="en-US" sz="1200" kern="100" dirty="0">
                          <a:effectLst/>
                          <a:latin typeface="Times New Roman" pitchFamily="18" charset="0"/>
                          <a:cs typeface="Times New Roman" pitchFamily="18" charset="0"/>
                        </a:rPr>
                        <a:t>)</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marR="24130" algn="ctr">
                        <a:spcAft>
                          <a:spcPts val="0"/>
                        </a:spcAft>
                      </a:pPr>
                      <a:r>
                        <a:rPr lang="en-US" sz="1200" kern="100" dirty="0">
                          <a:effectLst/>
                          <a:latin typeface="Times New Roman" pitchFamily="18" charset="0"/>
                          <a:cs typeface="Times New Roman" pitchFamily="18" charset="0"/>
                        </a:rPr>
                        <a:t>3.0+/-0.1</a:t>
                      </a:r>
                      <a:endParaRPr lang="zh-TW" sz="1200" kern="100" dirty="0">
                        <a:effectLst/>
                        <a:latin typeface="Times New Roman" pitchFamily="18" charset="0"/>
                        <a:cs typeface="Times New Roman" pitchFamily="18" charset="0"/>
                      </a:endParaRPr>
                    </a:p>
                    <a:p>
                      <a:pPr marR="24130" algn="ctr">
                        <a:spcAft>
                          <a:spcPts val="0"/>
                        </a:spcAft>
                      </a:pPr>
                      <a:r>
                        <a:rPr lang="en-US" sz="1200" kern="100" dirty="0">
                          <a:effectLst/>
                          <a:latin typeface="Times New Roman" pitchFamily="18" charset="0"/>
                          <a:cs typeface="Times New Roman" pitchFamily="18" charset="0"/>
                        </a:rPr>
                        <a:t>(Base=537)</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marR="24130" algn="ctr">
                        <a:spcAft>
                          <a:spcPts val="0"/>
                        </a:spcAft>
                      </a:pPr>
                      <a:r>
                        <a:rPr lang="en-US" sz="1200" b="1" i="1" kern="100" dirty="0">
                          <a:effectLst/>
                          <a:latin typeface="Times New Roman" pitchFamily="18" charset="0"/>
                          <a:cs typeface="Times New Roman" pitchFamily="18" charset="0"/>
                        </a:rPr>
                        <a:t>2.9+/-0.1</a:t>
                      </a:r>
                      <a:endParaRPr lang="zh-TW" sz="1200" b="1" i="1" kern="100" dirty="0">
                        <a:effectLst/>
                        <a:latin typeface="Times New Roman" pitchFamily="18" charset="0"/>
                        <a:cs typeface="Times New Roman" pitchFamily="18" charset="0"/>
                      </a:endParaRPr>
                    </a:p>
                    <a:p>
                      <a:pPr marR="24130" algn="ctr">
                        <a:spcAft>
                          <a:spcPts val="0"/>
                        </a:spcAft>
                      </a:pPr>
                      <a:r>
                        <a:rPr lang="en-US" sz="1200" b="1" i="1" kern="100" dirty="0">
                          <a:effectLst/>
                          <a:latin typeface="Times New Roman" pitchFamily="18" charset="0"/>
                          <a:cs typeface="Times New Roman" pitchFamily="18" charset="0"/>
                        </a:rPr>
                        <a:t>(</a:t>
                      </a:r>
                      <a:r>
                        <a:rPr lang="en-US" sz="1200" b="1" i="1" kern="100" dirty="0" smtClean="0">
                          <a:effectLst/>
                          <a:latin typeface="Times New Roman" pitchFamily="18" charset="0"/>
                          <a:cs typeface="Times New Roman" pitchFamily="18" charset="0"/>
                        </a:rPr>
                        <a:t>Base=543</a:t>
                      </a:r>
                      <a:r>
                        <a:rPr lang="en-US" sz="1200" b="1" i="1" kern="100" dirty="0">
                          <a:effectLst/>
                          <a:latin typeface="Times New Roman" pitchFamily="18" charset="0"/>
                          <a:cs typeface="Times New Roman" pitchFamily="18" charset="0"/>
                        </a:rPr>
                        <a:t>)</a:t>
                      </a:r>
                      <a:endParaRPr lang="zh-TW" sz="1200" b="1" i="1"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i="1" kern="100" dirty="0">
                          <a:effectLst/>
                          <a:latin typeface="Times New Roman" pitchFamily="18" charset="0"/>
                          <a:cs typeface="Times New Roman" pitchFamily="18" charset="0"/>
                        </a:rPr>
                        <a:t>-0.1</a:t>
                      </a:r>
                      <a:endParaRPr lang="zh-TW" sz="1200" b="1" i="1" kern="100" dirty="0">
                        <a:effectLst/>
                        <a:latin typeface="Times New Roman" pitchFamily="18" charset="0"/>
                        <a:ea typeface="新細明體"/>
                        <a:cs typeface="Times New Roman" pitchFamily="18" charset="0"/>
                      </a:endParaRPr>
                    </a:p>
                  </a:txBody>
                  <a:tcPr marL="16933" marR="16933" marT="0" marB="0" anchor="ctr"/>
                </a:tc>
              </a:tr>
              <a:tr h="328705">
                <a:tc>
                  <a:txBody>
                    <a:bodyPr/>
                    <a:lstStyle/>
                    <a:p>
                      <a:pPr indent="108585" algn="l">
                        <a:spcAft>
                          <a:spcPts val="0"/>
                        </a:spcAft>
                      </a:pPr>
                      <a:r>
                        <a:rPr lang="en-US" sz="1200" kern="100" spc="-30" dirty="0">
                          <a:effectLst/>
                          <a:latin typeface="Times New Roman" pitchFamily="18" charset="0"/>
                          <a:cs typeface="Times New Roman" pitchFamily="18" charset="0"/>
                        </a:rPr>
                        <a:t>Trust in Beijing </a:t>
                      </a:r>
                      <a:r>
                        <a:rPr lang="en-US" sz="1200" kern="100" spc="-30" dirty="0" smtClean="0">
                          <a:effectLst/>
                          <a:latin typeface="Times New Roman" pitchFamily="18" charset="0"/>
                          <a:cs typeface="Times New Roman" pitchFamily="18" charset="0"/>
                        </a:rPr>
                        <a:t>Government</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35%</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33%</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39%</a:t>
                      </a:r>
                      <a:r>
                        <a:rPr lang="en-US" sz="1200" kern="100" baseline="30000">
                          <a:effectLst/>
                          <a:latin typeface="Times New Roman" pitchFamily="18" charset="0"/>
                          <a:cs typeface="Times New Roman" pitchFamily="18" charset="0"/>
                        </a:rPr>
                        <a:t>[10]</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dirty="0">
                          <a:effectLst/>
                          <a:latin typeface="Times New Roman" pitchFamily="18" charset="0"/>
                          <a:cs typeface="Times New Roman" pitchFamily="18" charset="0"/>
                        </a:rPr>
                        <a:t>32%</a:t>
                      </a:r>
                      <a:r>
                        <a:rPr lang="en-US" sz="1200" kern="100" baseline="30000" dirty="0">
                          <a:effectLst/>
                          <a:latin typeface="Times New Roman" pitchFamily="18" charset="0"/>
                          <a:cs typeface="Times New Roman" pitchFamily="18" charset="0"/>
                        </a:rPr>
                        <a:t>[10]</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i="1" kern="100" dirty="0">
                          <a:solidFill>
                            <a:srgbClr val="FF0000"/>
                          </a:solidFill>
                          <a:effectLst/>
                          <a:latin typeface="Times New Roman" pitchFamily="18" charset="0"/>
                          <a:cs typeface="Times New Roman" pitchFamily="18" charset="0"/>
                        </a:rPr>
                        <a:t>26+/-4%</a:t>
                      </a:r>
                      <a:endParaRPr lang="zh-TW" sz="1200" b="1" i="1" kern="100" dirty="0">
                        <a:solidFill>
                          <a:srgbClr val="FF0000"/>
                        </a:solidFill>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i="1" kern="100" dirty="0">
                          <a:effectLst/>
                          <a:latin typeface="Times New Roman" pitchFamily="18" charset="0"/>
                          <a:cs typeface="Times New Roman" pitchFamily="18" charset="0"/>
                        </a:rPr>
                        <a:t>-6</a:t>
                      </a:r>
                      <a:r>
                        <a:rPr lang="en-US" sz="1200" b="1" i="1" kern="100" dirty="0" smtClean="0">
                          <a:effectLst/>
                          <a:latin typeface="Times New Roman" pitchFamily="18" charset="0"/>
                          <a:cs typeface="Times New Roman" pitchFamily="18" charset="0"/>
                        </a:rPr>
                        <a:t>%</a:t>
                      </a:r>
                      <a:endParaRPr lang="zh-TW" sz="1200" b="1" i="1" kern="100" dirty="0">
                        <a:effectLst/>
                        <a:latin typeface="Times New Roman" pitchFamily="18" charset="0"/>
                        <a:ea typeface="新細明體"/>
                        <a:cs typeface="Times New Roman" pitchFamily="18" charset="0"/>
                      </a:endParaRPr>
                    </a:p>
                  </a:txBody>
                  <a:tcPr marL="16933" marR="16933" marT="0" marB="0" anchor="ctr"/>
                </a:tc>
              </a:tr>
              <a:tr h="328705">
                <a:tc>
                  <a:txBody>
                    <a:bodyPr/>
                    <a:lstStyle/>
                    <a:p>
                      <a:pPr indent="102870" algn="l">
                        <a:spcAft>
                          <a:spcPts val="0"/>
                        </a:spcAft>
                      </a:pPr>
                      <a:r>
                        <a:rPr lang="en-US" sz="1200" kern="100" dirty="0">
                          <a:effectLst/>
                          <a:latin typeface="Times New Roman" pitchFamily="18" charset="0"/>
                          <a:cs typeface="Times New Roman" pitchFamily="18" charset="0"/>
                        </a:rPr>
                        <a:t>Distrust in Beijing </a:t>
                      </a:r>
                      <a:r>
                        <a:rPr lang="en-US" sz="1200" kern="100" dirty="0" smtClean="0">
                          <a:effectLst/>
                          <a:latin typeface="Times New Roman" pitchFamily="18" charset="0"/>
                          <a:cs typeface="Times New Roman" pitchFamily="18" charset="0"/>
                        </a:rPr>
                        <a:t>Government</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33%</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32%</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34%</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dirty="0">
                          <a:effectLst/>
                          <a:latin typeface="Times New Roman" pitchFamily="18" charset="0"/>
                          <a:cs typeface="Times New Roman" pitchFamily="18" charset="0"/>
                        </a:rPr>
                        <a:t>37%</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i="1" kern="100" dirty="0">
                          <a:solidFill>
                            <a:srgbClr val="FF0000"/>
                          </a:solidFill>
                          <a:effectLst/>
                          <a:latin typeface="Times New Roman" pitchFamily="18" charset="0"/>
                          <a:cs typeface="Times New Roman" pitchFamily="18" charset="0"/>
                        </a:rPr>
                        <a:t>40+/-4%</a:t>
                      </a:r>
                      <a:endParaRPr lang="zh-TW" sz="1200" b="1" i="1" kern="100" dirty="0">
                        <a:solidFill>
                          <a:srgbClr val="FF0000"/>
                        </a:solidFill>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i="1" kern="100" dirty="0">
                          <a:effectLst/>
                          <a:latin typeface="Times New Roman" pitchFamily="18" charset="0"/>
                          <a:cs typeface="Times New Roman" pitchFamily="18" charset="0"/>
                        </a:rPr>
                        <a:t>+3%</a:t>
                      </a:r>
                      <a:endParaRPr lang="zh-TW" sz="1200" b="1" i="1" kern="100" dirty="0">
                        <a:effectLst/>
                        <a:latin typeface="Times New Roman" pitchFamily="18" charset="0"/>
                        <a:ea typeface="新細明體"/>
                        <a:cs typeface="Times New Roman" pitchFamily="18" charset="0"/>
                      </a:endParaRPr>
                    </a:p>
                  </a:txBody>
                  <a:tcPr marL="16933" marR="16933" marT="0" marB="0" anchor="ctr"/>
                </a:tc>
              </a:tr>
              <a:tr h="328705">
                <a:tc>
                  <a:txBody>
                    <a:bodyPr/>
                    <a:lstStyle/>
                    <a:p>
                      <a:pPr indent="114300" algn="l">
                        <a:spcAft>
                          <a:spcPts val="0"/>
                        </a:spcAft>
                      </a:pPr>
                      <a:r>
                        <a:rPr lang="en-US" sz="1200" kern="100">
                          <a:effectLst/>
                          <a:latin typeface="Times New Roman" pitchFamily="18" charset="0"/>
                          <a:cs typeface="Times New Roman" pitchFamily="18" charset="0"/>
                        </a:rPr>
                        <a:t>Net trust</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2%</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1%</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5%</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kern="100">
                          <a:effectLst/>
                          <a:latin typeface="Times New Roman" pitchFamily="18" charset="0"/>
                          <a:cs typeface="Times New Roman" pitchFamily="18" charset="0"/>
                        </a:rPr>
                        <a:t>-5%</a:t>
                      </a:r>
                      <a:endParaRPr lang="zh-TW" sz="1200" kern="10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i="1" kern="100" dirty="0">
                          <a:effectLst/>
                          <a:latin typeface="Times New Roman" pitchFamily="18" charset="0"/>
                          <a:cs typeface="Times New Roman" pitchFamily="18" charset="0"/>
                        </a:rPr>
                        <a:t>-14+/-7%</a:t>
                      </a:r>
                      <a:endParaRPr lang="zh-TW" sz="1200" b="1" i="1"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i="1" kern="100" dirty="0">
                          <a:effectLst/>
                          <a:latin typeface="Times New Roman" pitchFamily="18" charset="0"/>
                          <a:cs typeface="Times New Roman" pitchFamily="18" charset="0"/>
                        </a:rPr>
                        <a:t>-9</a:t>
                      </a:r>
                      <a:r>
                        <a:rPr lang="en-US" sz="1200" b="1" i="1" kern="100" dirty="0" smtClean="0">
                          <a:effectLst/>
                          <a:latin typeface="Times New Roman" pitchFamily="18" charset="0"/>
                          <a:cs typeface="Times New Roman" pitchFamily="18" charset="0"/>
                        </a:rPr>
                        <a:t>%</a:t>
                      </a:r>
                      <a:endParaRPr lang="zh-TW" sz="1200" b="1" i="1" kern="100" dirty="0">
                        <a:effectLst/>
                        <a:latin typeface="Times New Roman" pitchFamily="18" charset="0"/>
                        <a:ea typeface="新細明體"/>
                        <a:cs typeface="Times New Roman" pitchFamily="18" charset="0"/>
                      </a:endParaRPr>
                    </a:p>
                  </a:txBody>
                  <a:tcPr marL="16933" marR="16933" marT="0" marB="0" anchor="ctr"/>
                </a:tc>
              </a:tr>
              <a:tr h="508961">
                <a:tc>
                  <a:txBody>
                    <a:bodyPr/>
                    <a:lstStyle/>
                    <a:p>
                      <a:pPr marL="265430" indent="-147955">
                        <a:spcAft>
                          <a:spcPts val="0"/>
                        </a:spcAft>
                      </a:pPr>
                      <a:r>
                        <a:rPr lang="en-US" sz="1200" kern="100" spc="-20" dirty="0">
                          <a:effectLst/>
                          <a:latin typeface="Times New Roman" pitchFamily="18" charset="0"/>
                          <a:cs typeface="Times New Roman" pitchFamily="18" charset="0"/>
                        </a:rPr>
                        <a:t>Mean </a:t>
                      </a:r>
                      <a:r>
                        <a:rPr lang="en-US" sz="1200" kern="100" spc="-20" dirty="0" smtClean="0">
                          <a:effectLst/>
                          <a:latin typeface="Times New Roman" pitchFamily="18" charset="0"/>
                          <a:cs typeface="Times New Roman" pitchFamily="18" charset="0"/>
                        </a:rPr>
                        <a:t>value</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marR="24130" algn="ctr">
                        <a:spcAft>
                          <a:spcPts val="0"/>
                        </a:spcAft>
                      </a:pPr>
                      <a:r>
                        <a:rPr lang="en-US" sz="1200" kern="100" dirty="0">
                          <a:effectLst/>
                          <a:latin typeface="Times New Roman" pitchFamily="18" charset="0"/>
                          <a:cs typeface="Times New Roman" pitchFamily="18" charset="0"/>
                        </a:rPr>
                        <a:t>3.0+/-0.1</a:t>
                      </a:r>
                      <a:endParaRPr lang="zh-TW" sz="1200" kern="100" dirty="0">
                        <a:effectLst/>
                        <a:latin typeface="Times New Roman" pitchFamily="18" charset="0"/>
                        <a:cs typeface="Times New Roman" pitchFamily="18" charset="0"/>
                      </a:endParaRPr>
                    </a:p>
                    <a:p>
                      <a:pPr marR="24130" algn="ctr">
                        <a:spcAft>
                          <a:spcPts val="0"/>
                        </a:spcAft>
                      </a:pPr>
                      <a:r>
                        <a:rPr lang="en-US" sz="1200" kern="100" dirty="0">
                          <a:effectLst/>
                          <a:latin typeface="Times New Roman" pitchFamily="18" charset="0"/>
                          <a:cs typeface="Times New Roman" pitchFamily="18" charset="0"/>
                        </a:rPr>
                        <a:t>(</a:t>
                      </a:r>
                      <a:r>
                        <a:rPr lang="en-US" sz="1200" kern="100" dirty="0" smtClean="0">
                          <a:effectLst/>
                          <a:latin typeface="Times New Roman" pitchFamily="18" charset="0"/>
                          <a:cs typeface="Times New Roman" pitchFamily="18" charset="0"/>
                        </a:rPr>
                        <a:t>Base=552</a:t>
                      </a:r>
                      <a:r>
                        <a:rPr lang="en-US" sz="1200" kern="100" dirty="0">
                          <a:effectLst/>
                          <a:latin typeface="Times New Roman" pitchFamily="18" charset="0"/>
                          <a:cs typeface="Times New Roman" pitchFamily="18" charset="0"/>
                        </a:rPr>
                        <a:t>)</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marR="24130" algn="ctr">
                        <a:spcAft>
                          <a:spcPts val="0"/>
                        </a:spcAft>
                      </a:pPr>
                      <a:r>
                        <a:rPr lang="en-US" sz="1200" kern="100" dirty="0">
                          <a:effectLst/>
                          <a:latin typeface="Times New Roman" pitchFamily="18" charset="0"/>
                          <a:cs typeface="Times New Roman" pitchFamily="18" charset="0"/>
                        </a:rPr>
                        <a:t>3.0+/-0.1</a:t>
                      </a:r>
                      <a:endParaRPr lang="zh-TW" sz="1200" kern="100" dirty="0">
                        <a:effectLst/>
                        <a:latin typeface="Times New Roman" pitchFamily="18" charset="0"/>
                        <a:cs typeface="Times New Roman" pitchFamily="18" charset="0"/>
                      </a:endParaRPr>
                    </a:p>
                    <a:p>
                      <a:pPr marR="24130" algn="ctr">
                        <a:spcAft>
                          <a:spcPts val="0"/>
                        </a:spcAft>
                      </a:pPr>
                      <a:r>
                        <a:rPr lang="en-US" sz="1200" kern="100" dirty="0">
                          <a:effectLst/>
                          <a:latin typeface="Times New Roman" pitchFamily="18" charset="0"/>
                          <a:cs typeface="Times New Roman" pitchFamily="18" charset="0"/>
                        </a:rPr>
                        <a:t>(</a:t>
                      </a:r>
                      <a:r>
                        <a:rPr lang="en-US" sz="1200" kern="100" dirty="0" smtClean="0">
                          <a:effectLst/>
                          <a:latin typeface="Times New Roman" pitchFamily="18" charset="0"/>
                          <a:cs typeface="Times New Roman" pitchFamily="18" charset="0"/>
                        </a:rPr>
                        <a:t>Base=527</a:t>
                      </a:r>
                      <a:r>
                        <a:rPr lang="en-US" sz="1200" kern="100" dirty="0">
                          <a:effectLst/>
                          <a:latin typeface="Times New Roman" pitchFamily="18" charset="0"/>
                          <a:cs typeface="Times New Roman" pitchFamily="18" charset="0"/>
                        </a:rPr>
                        <a:t>)</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marR="24130" algn="ctr">
                        <a:spcAft>
                          <a:spcPts val="0"/>
                        </a:spcAft>
                      </a:pPr>
                      <a:r>
                        <a:rPr lang="en-US" sz="1200" kern="100" dirty="0">
                          <a:effectLst/>
                          <a:latin typeface="Times New Roman" pitchFamily="18" charset="0"/>
                          <a:cs typeface="Times New Roman" pitchFamily="18" charset="0"/>
                        </a:rPr>
                        <a:t>3.0+/-0.1</a:t>
                      </a:r>
                      <a:endParaRPr lang="zh-TW" sz="1200" kern="100" dirty="0">
                        <a:effectLst/>
                        <a:latin typeface="Times New Roman" pitchFamily="18" charset="0"/>
                        <a:cs typeface="Times New Roman" pitchFamily="18" charset="0"/>
                      </a:endParaRPr>
                    </a:p>
                    <a:p>
                      <a:pPr marR="24130" algn="ctr">
                        <a:spcAft>
                          <a:spcPts val="0"/>
                        </a:spcAft>
                      </a:pPr>
                      <a:r>
                        <a:rPr lang="en-US" sz="1200" kern="100" dirty="0">
                          <a:effectLst/>
                          <a:latin typeface="Times New Roman" pitchFamily="18" charset="0"/>
                          <a:cs typeface="Times New Roman" pitchFamily="18" charset="0"/>
                        </a:rPr>
                        <a:t>(</a:t>
                      </a:r>
                      <a:r>
                        <a:rPr lang="en-US" sz="1200" kern="100" dirty="0" smtClean="0">
                          <a:effectLst/>
                          <a:latin typeface="Times New Roman" pitchFamily="18" charset="0"/>
                          <a:cs typeface="Times New Roman" pitchFamily="18" charset="0"/>
                        </a:rPr>
                        <a:t>Base=529</a:t>
                      </a:r>
                      <a:r>
                        <a:rPr lang="en-US" sz="1200" kern="100" dirty="0">
                          <a:effectLst/>
                          <a:latin typeface="Times New Roman" pitchFamily="18" charset="0"/>
                          <a:cs typeface="Times New Roman" pitchFamily="18" charset="0"/>
                        </a:rPr>
                        <a:t>)</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marR="24130" algn="ctr">
                        <a:spcAft>
                          <a:spcPts val="0"/>
                        </a:spcAft>
                      </a:pPr>
                      <a:r>
                        <a:rPr lang="en-US" sz="1200" kern="100" dirty="0">
                          <a:effectLst/>
                          <a:latin typeface="Times New Roman" pitchFamily="18" charset="0"/>
                          <a:cs typeface="Times New Roman" pitchFamily="18" charset="0"/>
                        </a:rPr>
                        <a:t>2.8+/-</a:t>
                      </a:r>
                      <a:r>
                        <a:rPr lang="en-US" sz="1200" kern="100" dirty="0" smtClean="0">
                          <a:effectLst/>
                          <a:latin typeface="Times New Roman" pitchFamily="18" charset="0"/>
                          <a:cs typeface="Times New Roman" pitchFamily="18" charset="0"/>
                        </a:rPr>
                        <a:t>0.1</a:t>
                      </a:r>
                      <a:endParaRPr lang="zh-TW" sz="1200" kern="100" dirty="0">
                        <a:effectLst/>
                        <a:latin typeface="Times New Roman" pitchFamily="18" charset="0"/>
                        <a:cs typeface="Times New Roman" pitchFamily="18" charset="0"/>
                      </a:endParaRPr>
                    </a:p>
                    <a:p>
                      <a:pPr marR="24130" algn="ctr">
                        <a:spcAft>
                          <a:spcPts val="0"/>
                        </a:spcAft>
                      </a:pPr>
                      <a:r>
                        <a:rPr lang="en-US" sz="1200" kern="100" dirty="0">
                          <a:effectLst/>
                          <a:latin typeface="Times New Roman" pitchFamily="18" charset="0"/>
                          <a:cs typeface="Times New Roman" pitchFamily="18" charset="0"/>
                        </a:rPr>
                        <a:t>(Base=515)</a:t>
                      </a:r>
                      <a:endParaRPr lang="zh-TW" sz="1200" kern="100" dirty="0">
                        <a:effectLst/>
                        <a:latin typeface="Times New Roman" pitchFamily="18" charset="0"/>
                        <a:ea typeface="新細明體"/>
                        <a:cs typeface="Times New Roman" pitchFamily="18" charset="0"/>
                      </a:endParaRPr>
                    </a:p>
                  </a:txBody>
                  <a:tcPr marL="16933" marR="16933" marT="0" marB="0" anchor="ctr"/>
                </a:tc>
                <a:tc>
                  <a:txBody>
                    <a:bodyPr/>
                    <a:lstStyle/>
                    <a:p>
                      <a:pPr marR="24130" algn="ctr">
                        <a:spcAft>
                          <a:spcPts val="0"/>
                        </a:spcAft>
                      </a:pPr>
                      <a:r>
                        <a:rPr lang="en-US" sz="1200" b="1" i="1" kern="100" dirty="0">
                          <a:effectLst/>
                          <a:latin typeface="Times New Roman" pitchFamily="18" charset="0"/>
                          <a:cs typeface="Times New Roman" pitchFamily="18" charset="0"/>
                        </a:rPr>
                        <a:t>2.7+/-0.1</a:t>
                      </a:r>
                      <a:endParaRPr lang="zh-TW" sz="1200" b="1" i="1" kern="100" dirty="0">
                        <a:effectLst/>
                        <a:latin typeface="Times New Roman" pitchFamily="18" charset="0"/>
                        <a:cs typeface="Times New Roman" pitchFamily="18" charset="0"/>
                      </a:endParaRPr>
                    </a:p>
                    <a:p>
                      <a:pPr marR="24130" algn="ctr">
                        <a:spcAft>
                          <a:spcPts val="0"/>
                        </a:spcAft>
                      </a:pPr>
                      <a:r>
                        <a:rPr lang="en-US" sz="1200" b="1" i="1" kern="100" dirty="0">
                          <a:effectLst/>
                          <a:latin typeface="Times New Roman" pitchFamily="18" charset="0"/>
                          <a:cs typeface="Times New Roman" pitchFamily="18" charset="0"/>
                        </a:rPr>
                        <a:t>(</a:t>
                      </a:r>
                      <a:r>
                        <a:rPr lang="en-US" sz="1200" b="1" i="1" kern="100" dirty="0" smtClean="0">
                          <a:effectLst/>
                          <a:latin typeface="Times New Roman" pitchFamily="18" charset="0"/>
                          <a:cs typeface="Times New Roman" pitchFamily="18" charset="0"/>
                        </a:rPr>
                        <a:t>Base=536</a:t>
                      </a:r>
                      <a:r>
                        <a:rPr lang="en-US" sz="1200" b="1" i="1" kern="100" dirty="0">
                          <a:effectLst/>
                          <a:latin typeface="Times New Roman" pitchFamily="18" charset="0"/>
                          <a:cs typeface="Times New Roman" pitchFamily="18" charset="0"/>
                        </a:rPr>
                        <a:t>)</a:t>
                      </a:r>
                      <a:endParaRPr lang="zh-TW" sz="1200" b="1" i="1" kern="100" dirty="0">
                        <a:effectLst/>
                        <a:latin typeface="Times New Roman" pitchFamily="18" charset="0"/>
                        <a:ea typeface="新細明體"/>
                        <a:cs typeface="Times New Roman" pitchFamily="18" charset="0"/>
                      </a:endParaRPr>
                    </a:p>
                  </a:txBody>
                  <a:tcPr marL="16933" marR="16933" marT="0" marB="0" anchor="ctr"/>
                </a:tc>
                <a:tc>
                  <a:txBody>
                    <a:bodyPr/>
                    <a:lstStyle/>
                    <a:p>
                      <a:pPr algn="ctr">
                        <a:spcAft>
                          <a:spcPts val="0"/>
                        </a:spcAft>
                      </a:pPr>
                      <a:r>
                        <a:rPr lang="en-US" sz="1200" b="1" i="1" kern="100" dirty="0">
                          <a:effectLst/>
                          <a:latin typeface="Times New Roman" pitchFamily="18" charset="0"/>
                          <a:cs typeface="Times New Roman" pitchFamily="18" charset="0"/>
                        </a:rPr>
                        <a:t>-0.1</a:t>
                      </a:r>
                      <a:endParaRPr lang="zh-TW" sz="1200" b="1" i="1" kern="100" dirty="0">
                        <a:effectLst/>
                        <a:latin typeface="Times New Roman" pitchFamily="18" charset="0"/>
                        <a:ea typeface="新細明體"/>
                        <a:cs typeface="Times New Roman" pitchFamily="18" charset="0"/>
                      </a:endParaRPr>
                    </a:p>
                  </a:txBody>
                  <a:tcPr marL="16933" marR="16933" marT="0" marB="0" anchor="ctr"/>
                </a:tc>
              </a:tr>
            </a:tbl>
          </a:graphicData>
        </a:graphic>
      </p:graphicFrame>
      <p:sp>
        <p:nvSpPr>
          <p:cNvPr id="5"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DB53954-DB54-420B-BCD6-C87BF7FED588}" type="slidenum">
              <a:rPr kumimoji="0" lang="zh-TW" altLang="en-US" sz="2600" b="1">
                <a:solidFill>
                  <a:schemeClr val="bg1"/>
                </a:solidFill>
                <a:latin typeface="Times New Roman" pitchFamily="18" charset="0"/>
                <a:cs typeface="Times New Roman" pitchFamily="18" charset="0"/>
              </a:rPr>
              <a:pPr eaLnBrk="1" hangingPunct="1"/>
              <a:t>3</a:t>
            </a:fld>
            <a:endParaRPr kumimoji="0" lang="zh-TW" altLang="en-US" sz="2600" b="1" dirty="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061946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5"/>
          <p:cNvSpPr>
            <a:spLocks noChangeArrowheads="1"/>
          </p:cNvSpPr>
          <p:nvPr/>
        </p:nvSpPr>
        <p:spPr bwMode="auto">
          <a:xfrm>
            <a:off x="467544" y="1340768"/>
            <a:ext cx="7560840" cy="492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454025" indent="-454025" algn="just">
              <a:spcBef>
                <a:spcPts val="600"/>
              </a:spcBef>
              <a:spcAft>
                <a:spcPts val="600"/>
              </a:spcAft>
            </a:pPr>
            <a:r>
              <a:rPr lang="en-US" altLang="zh-TW" sz="2400" b="1" dirty="0" smtClean="0">
                <a:solidFill>
                  <a:srgbClr val="0000FF"/>
                </a:solidFill>
                <a:latin typeface="Times New Roman" pitchFamily="18" charset="0"/>
                <a:cs typeface="Times New Roman" pitchFamily="18" charset="0"/>
              </a:rPr>
              <a:t>Robert Chung’s c</a:t>
            </a:r>
            <a:r>
              <a:rPr lang="en-US" altLang="zh-TW" sz="2400" b="1" dirty="0" smtClean="0">
                <a:solidFill>
                  <a:srgbClr val="0000FF"/>
                </a:solidFill>
                <a:latin typeface="Times New Roman" pitchFamily="18" charset="0"/>
                <a:cs typeface="Times New Roman" pitchFamily="18" charset="0"/>
              </a:rPr>
              <a:t>omments</a:t>
            </a:r>
            <a:endParaRPr lang="en-US" altLang="zh-TW" sz="800" dirty="0" smtClean="0">
              <a:solidFill>
                <a:srgbClr val="0000FF"/>
              </a:solidFill>
              <a:latin typeface="Times New Roman" pitchFamily="18" charset="0"/>
              <a:cs typeface="Times New Roman" pitchFamily="18" charset="0"/>
            </a:endParaRPr>
          </a:p>
          <a:p>
            <a:pPr marL="454025" indent="-454025" algn="just">
              <a:spcBef>
                <a:spcPts val="600"/>
              </a:spcBef>
              <a:spcAft>
                <a:spcPts val="600"/>
              </a:spcAft>
              <a:buFontTx/>
              <a:buChar char="•"/>
            </a:pPr>
            <a:r>
              <a:rPr lang="en-US" altLang="zh-TW" sz="2000" dirty="0" smtClean="0">
                <a:latin typeface="Times New Roman" pitchFamily="18" charset="0"/>
                <a:cs typeface="Times New Roman" pitchFamily="18" charset="0"/>
              </a:rPr>
              <a:t>Our latest survey shows that all trust and confidence indicators have dropped. </a:t>
            </a:r>
            <a:r>
              <a:rPr lang="en-US" altLang="zh-TW" sz="2000" dirty="0" smtClean="0">
                <a:solidFill>
                  <a:srgbClr val="FF0000"/>
                </a:solidFill>
                <a:latin typeface="Times New Roman" pitchFamily="18" charset="0"/>
                <a:cs typeface="Times New Roman" pitchFamily="18" charset="0"/>
              </a:rPr>
              <a:t>People's trust in the HKSAR Government drops to a new low since April 2004, their trust in the Central Government drops to a new low since June 2000</a:t>
            </a:r>
            <a:r>
              <a:rPr lang="en-US" altLang="zh-TW" sz="2000" dirty="0" smtClean="0">
                <a:latin typeface="Times New Roman" pitchFamily="18" charset="0"/>
                <a:cs typeface="Times New Roman" pitchFamily="18" charset="0"/>
              </a:rPr>
              <a:t>, giving a net trust value of negative 14 percentage points, and </a:t>
            </a:r>
            <a:r>
              <a:rPr lang="en-US" altLang="zh-TW" sz="2000" dirty="0" smtClean="0">
                <a:solidFill>
                  <a:srgbClr val="FF0000"/>
                </a:solidFill>
                <a:latin typeface="Times New Roman" pitchFamily="18" charset="0"/>
                <a:cs typeface="Times New Roman" pitchFamily="18" charset="0"/>
              </a:rPr>
              <a:t>a new high in their distrust level since May 1997</a:t>
            </a:r>
            <a:r>
              <a:rPr lang="en-US" altLang="zh-TW" sz="2000" dirty="0" smtClean="0">
                <a:latin typeface="Times New Roman" pitchFamily="18" charset="0"/>
                <a:cs typeface="Times New Roman" pitchFamily="18" charset="0"/>
              </a:rPr>
              <a:t>. People's confidence in the future of Hong Kong and China, although having net values of positive 12 and 42 percentage points, are at new lows since August 2003 and January 1998 in terms of positive confidence. People's trust in the Taiwan Government has also dropped, but only to a new low since December 2011, with a net trust value of negative 4 percentage points. The </a:t>
            </a:r>
            <a:r>
              <a:rPr lang="en-US" altLang="zh-TW" sz="2000" dirty="0" smtClean="0">
                <a:solidFill>
                  <a:srgbClr val="FF0000"/>
                </a:solidFill>
                <a:latin typeface="Times New Roman" pitchFamily="18" charset="0"/>
                <a:cs typeface="Times New Roman" pitchFamily="18" charset="0"/>
              </a:rPr>
              <a:t>legislative election, dispute over national education, and the incidents of Li </a:t>
            </a:r>
            <a:r>
              <a:rPr lang="en-US" altLang="zh-TW" sz="2000" dirty="0" err="1" smtClean="0">
                <a:solidFill>
                  <a:srgbClr val="FF0000"/>
                </a:solidFill>
                <a:latin typeface="Times New Roman" pitchFamily="18" charset="0"/>
                <a:cs typeface="Times New Roman" pitchFamily="18" charset="0"/>
              </a:rPr>
              <a:t>Wangyang</a:t>
            </a:r>
            <a:r>
              <a:rPr lang="en-US" altLang="zh-TW" sz="2000" dirty="0" smtClean="0">
                <a:solidFill>
                  <a:srgbClr val="FF0000"/>
                </a:solidFill>
                <a:latin typeface="Times New Roman" pitchFamily="18" charset="0"/>
                <a:cs typeface="Times New Roman" pitchFamily="18" charset="0"/>
              </a:rPr>
              <a:t> and </a:t>
            </a:r>
            <a:r>
              <a:rPr lang="en-US" altLang="zh-TW" sz="2000" dirty="0" err="1" smtClean="0">
                <a:solidFill>
                  <a:srgbClr val="FF0000"/>
                </a:solidFill>
                <a:latin typeface="Times New Roman" pitchFamily="18" charset="0"/>
                <a:cs typeface="Times New Roman" pitchFamily="18" charset="0"/>
              </a:rPr>
              <a:t>Diaoyu</a:t>
            </a:r>
            <a:r>
              <a:rPr lang="en-US" altLang="zh-TW" sz="2000" dirty="0" smtClean="0">
                <a:solidFill>
                  <a:srgbClr val="FF0000"/>
                </a:solidFill>
                <a:latin typeface="Times New Roman" pitchFamily="18" charset="0"/>
                <a:cs typeface="Times New Roman" pitchFamily="18" charset="0"/>
              </a:rPr>
              <a:t> Islands</a:t>
            </a:r>
            <a:r>
              <a:rPr lang="en-US" altLang="zh-TW" sz="2000" dirty="0" smtClean="0">
                <a:latin typeface="Times New Roman" pitchFamily="18" charset="0"/>
                <a:cs typeface="Times New Roman" pitchFamily="18" charset="0"/>
              </a:rPr>
              <a:t>, may all have contributed to these changing figures.</a:t>
            </a:r>
            <a:endParaRPr lang="zh-TW" altLang="en-US" sz="2000" dirty="0">
              <a:solidFill>
                <a:srgbClr val="0000FF"/>
              </a:solidFill>
              <a:latin typeface="Times New Roman" pitchFamily="18" charset="0"/>
              <a:cs typeface="Times New Roman" pitchFamily="18" charset="0"/>
            </a:endParaRPr>
          </a:p>
        </p:txBody>
      </p:sp>
      <p:sp>
        <p:nvSpPr>
          <p:cNvPr id="4099" name="Line 5"/>
          <p:cNvSpPr>
            <a:spLocks noChangeShapeType="1"/>
          </p:cNvSpPr>
          <p:nvPr/>
        </p:nvSpPr>
        <p:spPr bwMode="auto">
          <a:xfrm>
            <a:off x="395536" y="1052736"/>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11" name="標題 10"/>
          <p:cNvSpPr>
            <a:spLocks noGrp="1"/>
          </p:cNvSpPr>
          <p:nvPr>
            <p:ph type="title"/>
          </p:nvPr>
        </p:nvSpPr>
        <p:spPr>
          <a:xfrm>
            <a:off x="395536" y="332656"/>
            <a:ext cx="7620000" cy="511175"/>
          </a:xfrm>
        </p:spPr>
        <p:txBody>
          <a:bodyPr wrap="square" numCol="1" anchorCtr="0" compatLnSpc="1">
            <a:prstTxWarp prst="textNoShape">
              <a:avLst/>
            </a:prstTxWarp>
          </a:bodyPr>
          <a:lstStyle/>
          <a:p>
            <a:pPr algn="ctr">
              <a:defRPr/>
            </a:pPr>
            <a:r>
              <a:rPr kumimoji="1" lang="en-US" altLang="zh-TW" sz="2800" b="1" dirty="0" smtClean="0">
                <a:solidFill>
                  <a:schemeClr val="tx1"/>
                </a:solidFill>
                <a:latin typeface="Times New Roman" pitchFamily="18" charset="0"/>
                <a:cs typeface="Times New Roman" pitchFamily="18" charset="0"/>
              </a:rPr>
              <a:t>Commentary </a:t>
            </a:r>
            <a:r>
              <a:rPr kumimoji="1" lang="en-US" altLang="zh-TW" sz="2800" b="1" dirty="0" smtClean="0">
                <a:solidFill>
                  <a:schemeClr val="tx1"/>
                </a:solidFill>
                <a:latin typeface="Times New Roman" pitchFamily="18" charset="0"/>
                <a:cs typeface="Times New Roman" pitchFamily="18" charset="0"/>
              </a:rPr>
              <a:t>released on 18 September 2012</a:t>
            </a:r>
            <a:endParaRPr lang="zh-TW" altLang="en-US" sz="2800" dirty="0" smtClean="0"/>
          </a:p>
        </p:txBody>
      </p:sp>
      <p:sp>
        <p:nvSpPr>
          <p:cNvPr id="5"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DB53954-DB54-420B-BCD6-C87BF7FED588}" type="slidenum">
              <a:rPr kumimoji="0" lang="zh-TW" altLang="en-US" sz="2600" b="1">
                <a:solidFill>
                  <a:schemeClr val="bg1"/>
                </a:solidFill>
                <a:latin typeface="Times New Roman" pitchFamily="18" charset="0"/>
                <a:cs typeface="Times New Roman" pitchFamily="18" charset="0"/>
              </a:rPr>
              <a:pPr eaLnBrk="1" hangingPunct="1"/>
              <a:t>4</a:t>
            </a:fld>
            <a:endParaRPr kumimoji="0" lang="zh-TW" altLang="en-US" sz="2600" b="1">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519238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Line 5"/>
          <p:cNvSpPr>
            <a:spLocks noChangeShapeType="1"/>
          </p:cNvSpPr>
          <p:nvPr/>
        </p:nvSpPr>
        <p:spPr bwMode="auto">
          <a:xfrm>
            <a:off x="395536" y="908720"/>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11" name="標題 10"/>
          <p:cNvSpPr>
            <a:spLocks noGrp="1"/>
          </p:cNvSpPr>
          <p:nvPr>
            <p:ph type="title"/>
          </p:nvPr>
        </p:nvSpPr>
        <p:spPr>
          <a:xfrm>
            <a:off x="457200" y="274638"/>
            <a:ext cx="7620000" cy="511175"/>
          </a:xfrm>
        </p:spPr>
        <p:txBody>
          <a:bodyPr wrap="square" numCol="1" anchorCtr="0" compatLnSpc="1">
            <a:prstTxWarp prst="textNoShape">
              <a:avLst/>
            </a:prstTxWarp>
          </a:bodyPr>
          <a:lstStyle/>
          <a:p>
            <a:pPr algn="ctr">
              <a:defRPr/>
            </a:pPr>
            <a:r>
              <a:rPr kumimoji="1" lang="en-US" altLang="zh-TW" sz="3200" b="1" dirty="0" smtClean="0">
                <a:solidFill>
                  <a:schemeClr val="tx1"/>
                </a:solidFill>
                <a:latin typeface="Times New Roman" pitchFamily="18" charset="0"/>
                <a:cs typeface="Times New Roman" pitchFamily="18" charset="0"/>
              </a:rPr>
              <a:t>Selected News Clippings</a:t>
            </a:r>
            <a:endParaRPr lang="zh-TW" altLang="en-US" dirty="0" smtClean="0"/>
          </a:p>
        </p:txBody>
      </p:sp>
      <p:sp>
        <p:nvSpPr>
          <p:cNvPr id="6"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DB53954-DB54-420B-BCD6-C87BF7FED588}" type="slidenum">
              <a:rPr kumimoji="0" lang="zh-TW" altLang="en-US" sz="2600" b="1">
                <a:solidFill>
                  <a:schemeClr val="bg1"/>
                </a:solidFill>
                <a:latin typeface="Times New Roman" pitchFamily="18" charset="0"/>
                <a:cs typeface="Times New Roman" pitchFamily="18" charset="0"/>
              </a:rPr>
              <a:pPr eaLnBrk="1" hangingPunct="1"/>
              <a:t>5</a:t>
            </a:fld>
            <a:endParaRPr kumimoji="0" lang="zh-TW" altLang="en-US" sz="2600" b="1" dirty="0">
              <a:solidFill>
                <a:schemeClr val="bg1"/>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7584" y="1196752"/>
            <a:ext cx="6824476" cy="4826421"/>
          </a:xfrm>
          <a:prstGeom prst="rect">
            <a:avLst/>
          </a:prstGeom>
        </p:spPr>
      </p:pic>
      <p:sp>
        <p:nvSpPr>
          <p:cNvPr id="8" name="矩形 5"/>
          <p:cNvSpPr>
            <a:spLocks noChangeArrowheads="1"/>
          </p:cNvSpPr>
          <p:nvPr/>
        </p:nvSpPr>
        <p:spPr bwMode="auto">
          <a:xfrm>
            <a:off x="3779912" y="6093296"/>
            <a:ext cx="403244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454025" indent="-454025" algn="ctr">
              <a:spcBef>
                <a:spcPts val="600"/>
              </a:spcBef>
              <a:spcAft>
                <a:spcPts val="600"/>
              </a:spcAft>
            </a:pPr>
            <a:r>
              <a:rPr lang="en-US" altLang="zh-TW" sz="2000" dirty="0" smtClean="0">
                <a:latin typeface="Times New Roman" pitchFamily="18" charset="0"/>
                <a:cs typeface="Times New Roman" pitchFamily="18" charset="0"/>
              </a:rPr>
              <a:t>Hong Kong Economic Journal  </a:t>
            </a:r>
            <a:r>
              <a:rPr lang="en-US" altLang="zh-TW" sz="2000" dirty="0" err="1" smtClean="0">
                <a:latin typeface="Times New Roman" pitchFamily="18" charset="0"/>
                <a:cs typeface="Times New Roman" pitchFamily="18" charset="0"/>
              </a:rPr>
              <a:t>信報</a:t>
            </a:r>
            <a:endParaRPr lang="zh-TW" altLang="en-US" sz="2000" dirty="0">
              <a:solidFill>
                <a:srgbClr val="0000FF"/>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9593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Line 5"/>
          <p:cNvSpPr>
            <a:spLocks noChangeShapeType="1"/>
          </p:cNvSpPr>
          <p:nvPr/>
        </p:nvSpPr>
        <p:spPr bwMode="auto">
          <a:xfrm>
            <a:off x="428625" y="857250"/>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11" name="標題 10"/>
          <p:cNvSpPr>
            <a:spLocks noGrp="1"/>
          </p:cNvSpPr>
          <p:nvPr>
            <p:ph type="title"/>
          </p:nvPr>
        </p:nvSpPr>
        <p:spPr>
          <a:xfrm>
            <a:off x="457200" y="274638"/>
            <a:ext cx="7620000" cy="511175"/>
          </a:xfrm>
        </p:spPr>
        <p:txBody>
          <a:bodyPr wrap="square" numCol="1" anchorCtr="0" compatLnSpc="1">
            <a:prstTxWarp prst="textNoShape">
              <a:avLst/>
            </a:prstTxWarp>
          </a:bodyPr>
          <a:lstStyle/>
          <a:p>
            <a:pPr algn="ctr">
              <a:defRPr/>
            </a:pPr>
            <a:r>
              <a:rPr kumimoji="1" lang="en-US" altLang="zh-TW" sz="3200" b="1" dirty="0" smtClean="0">
                <a:solidFill>
                  <a:schemeClr val="tx1"/>
                </a:solidFill>
                <a:latin typeface="Times New Roman" pitchFamily="18" charset="0"/>
                <a:cs typeface="Times New Roman" pitchFamily="18" charset="0"/>
              </a:rPr>
              <a:t>Selected News Clippings</a:t>
            </a:r>
            <a:endParaRPr lang="zh-TW" altLang="en-US" dirty="0" smtClean="0"/>
          </a:p>
        </p:txBody>
      </p:sp>
      <p:sp>
        <p:nvSpPr>
          <p:cNvPr id="6"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DB53954-DB54-420B-BCD6-C87BF7FED588}" type="slidenum">
              <a:rPr kumimoji="0" lang="zh-TW" altLang="en-US" sz="2600" b="1">
                <a:solidFill>
                  <a:schemeClr val="bg1"/>
                </a:solidFill>
                <a:latin typeface="Times New Roman" pitchFamily="18" charset="0"/>
                <a:cs typeface="Times New Roman" pitchFamily="18" charset="0"/>
              </a:rPr>
              <a:pPr eaLnBrk="1" hangingPunct="1"/>
              <a:t>6</a:t>
            </a:fld>
            <a:endParaRPr kumimoji="0" lang="zh-TW" altLang="en-US" sz="26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43608" y="1052736"/>
            <a:ext cx="6675532" cy="5472608"/>
          </a:xfrm>
          <a:prstGeom prst="rect">
            <a:avLst/>
          </a:prstGeom>
        </p:spPr>
      </p:pic>
      <p:sp>
        <p:nvSpPr>
          <p:cNvPr id="8" name="矩形 5"/>
          <p:cNvSpPr>
            <a:spLocks noChangeArrowheads="1"/>
          </p:cNvSpPr>
          <p:nvPr/>
        </p:nvSpPr>
        <p:spPr bwMode="auto">
          <a:xfrm>
            <a:off x="5796136" y="6093296"/>
            <a:ext cx="201622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454025" indent="-454025" algn="ctr">
              <a:spcBef>
                <a:spcPts val="600"/>
              </a:spcBef>
              <a:spcAft>
                <a:spcPts val="600"/>
              </a:spcAft>
            </a:pPr>
            <a:r>
              <a:rPr lang="en-US" altLang="zh-TW" sz="2000" dirty="0" smtClean="0">
                <a:latin typeface="Times New Roman" pitchFamily="18" charset="0"/>
                <a:cs typeface="Times New Roman" pitchFamily="18" charset="0"/>
              </a:rPr>
              <a:t>Ming </a:t>
            </a:r>
            <a:r>
              <a:rPr lang="en-US" altLang="zh-TW" sz="2000" dirty="0" err="1" smtClean="0">
                <a:latin typeface="Times New Roman" pitchFamily="18" charset="0"/>
                <a:cs typeface="Times New Roman" pitchFamily="18" charset="0"/>
              </a:rPr>
              <a:t>Pao</a:t>
            </a:r>
            <a:r>
              <a:rPr lang="en-US" altLang="zh-TW" sz="2000" dirty="0" smtClean="0">
                <a:latin typeface="Times New Roman" pitchFamily="18" charset="0"/>
                <a:cs typeface="Times New Roman" pitchFamily="18" charset="0"/>
              </a:rPr>
              <a:t>  </a:t>
            </a:r>
            <a:r>
              <a:rPr lang="en-US" altLang="zh-TW" sz="2000" dirty="0" err="1" smtClean="0">
                <a:latin typeface="Times New Roman" pitchFamily="18" charset="0"/>
                <a:cs typeface="Times New Roman" pitchFamily="18" charset="0"/>
              </a:rPr>
              <a:t>明報</a:t>
            </a:r>
            <a:endParaRPr lang="zh-TW" altLang="en-US" sz="2000" dirty="0">
              <a:solidFill>
                <a:srgbClr val="0000FF"/>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95935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Line 5"/>
          <p:cNvSpPr>
            <a:spLocks noChangeShapeType="1"/>
          </p:cNvSpPr>
          <p:nvPr/>
        </p:nvSpPr>
        <p:spPr bwMode="auto">
          <a:xfrm>
            <a:off x="467544" y="1844824"/>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11" name="標題 10"/>
          <p:cNvSpPr>
            <a:spLocks noGrp="1"/>
          </p:cNvSpPr>
          <p:nvPr>
            <p:ph type="title"/>
          </p:nvPr>
        </p:nvSpPr>
        <p:spPr>
          <a:xfrm>
            <a:off x="467544" y="836712"/>
            <a:ext cx="7620000" cy="511175"/>
          </a:xfrm>
        </p:spPr>
        <p:txBody>
          <a:bodyPr wrap="square" numCol="1" anchorCtr="0" compatLnSpc="1">
            <a:prstTxWarp prst="textNoShape">
              <a:avLst/>
            </a:prstTxWarp>
          </a:bodyPr>
          <a:lstStyle/>
          <a:p>
            <a:pPr algn="ctr">
              <a:defRPr/>
            </a:pPr>
            <a:r>
              <a:rPr kumimoji="1" lang="en-US" altLang="zh-TW" sz="3200" b="1" dirty="0" smtClean="0">
                <a:solidFill>
                  <a:schemeClr val="tx1"/>
                </a:solidFill>
                <a:latin typeface="Times New Roman" pitchFamily="18" charset="0"/>
                <a:cs typeface="Times New Roman" pitchFamily="18" charset="0"/>
              </a:rPr>
              <a:t>Selected News Clippings</a:t>
            </a:r>
            <a:endParaRPr lang="zh-TW" altLang="en-US" dirty="0" smtClean="0"/>
          </a:p>
        </p:txBody>
      </p:sp>
      <p:sp>
        <p:nvSpPr>
          <p:cNvPr id="6"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DB53954-DB54-420B-BCD6-C87BF7FED588}" type="slidenum">
              <a:rPr kumimoji="0" lang="zh-TW" altLang="en-US" sz="2600" b="1">
                <a:solidFill>
                  <a:schemeClr val="bg1"/>
                </a:solidFill>
                <a:latin typeface="Times New Roman" pitchFamily="18" charset="0"/>
                <a:cs typeface="Times New Roman" pitchFamily="18" charset="0"/>
              </a:rPr>
              <a:pPr eaLnBrk="1" hangingPunct="1"/>
              <a:t>7</a:t>
            </a:fld>
            <a:endParaRPr kumimoji="0" lang="zh-TW" altLang="en-US" sz="2600" b="1" dirty="0">
              <a:solidFill>
                <a:schemeClr val="bg1"/>
              </a:solidFill>
              <a:latin typeface="Times New Roman" pitchFamily="18" charset="0"/>
              <a:cs typeface="Times New Roman" pitchFamily="18" charset="0"/>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1520" y="2348880"/>
            <a:ext cx="8018790" cy="2614868"/>
          </a:xfrm>
          <a:prstGeom prst="rect">
            <a:avLst/>
          </a:prstGeom>
        </p:spPr>
      </p:pic>
      <p:sp>
        <p:nvSpPr>
          <p:cNvPr id="8" name="矩形 5"/>
          <p:cNvSpPr>
            <a:spLocks noChangeArrowheads="1"/>
          </p:cNvSpPr>
          <p:nvPr/>
        </p:nvSpPr>
        <p:spPr bwMode="auto">
          <a:xfrm>
            <a:off x="2483768" y="5445224"/>
            <a:ext cx="403244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454025" indent="-454025" algn="ctr">
              <a:spcBef>
                <a:spcPts val="600"/>
              </a:spcBef>
              <a:spcAft>
                <a:spcPts val="600"/>
              </a:spcAft>
            </a:pPr>
            <a:r>
              <a:rPr lang="en-US" altLang="zh-TW" sz="2000" dirty="0" smtClean="0">
                <a:latin typeface="Times New Roman" pitchFamily="18" charset="0"/>
                <a:cs typeface="Times New Roman" pitchFamily="18" charset="0"/>
              </a:rPr>
              <a:t>Apple Daily  </a:t>
            </a:r>
            <a:r>
              <a:rPr lang="en-US" altLang="zh-TW" sz="2000" dirty="0" err="1" smtClean="0">
                <a:latin typeface="Times New Roman" pitchFamily="18" charset="0"/>
                <a:cs typeface="Times New Roman" pitchFamily="18" charset="0"/>
              </a:rPr>
              <a:t>蘋果日報</a:t>
            </a:r>
            <a:endParaRPr lang="zh-TW" altLang="en-US" sz="2000" dirty="0">
              <a:solidFill>
                <a:srgbClr val="0000FF"/>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95935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Line 5"/>
          <p:cNvSpPr>
            <a:spLocks noChangeShapeType="1"/>
          </p:cNvSpPr>
          <p:nvPr/>
        </p:nvSpPr>
        <p:spPr bwMode="auto">
          <a:xfrm>
            <a:off x="428625" y="857250"/>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11" name="標題 10"/>
          <p:cNvSpPr>
            <a:spLocks noGrp="1"/>
          </p:cNvSpPr>
          <p:nvPr>
            <p:ph type="title"/>
          </p:nvPr>
        </p:nvSpPr>
        <p:spPr>
          <a:xfrm>
            <a:off x="457200" y="274638"/>
            <a:ext cx="7620000" cy="511175"/>
          </a:xfrm>
        </p:spPr>
        <p:txBody>
          <a:bodyPr wrap="square" numCol="1" anchorCtr="0" compatLnSpc="1">
            <a:prstTxWarp prst="textNoShape">
              <a:avLst/>
            </a:prstTxWarp>
          </a:bodyPr>
          <a:lstStyle/>
          <a:p>
            <a:pPr algn="ctr">
              <a:defRPr/>
            </a:pPr>
            <a:r>
              <a:rPr kumimoji="1" lang="en-US" altLang="zh-TW" sz="3200" b="1" dirty="0" smtClean="0">
                <a:solidFill>
                  <a:schemeClr val="tx1"/>
                </a:solidFill>
                <a:latin typeface="Times New Roman" pitchFamily="18" charset="0"/>
                <a:cs typeface="Times New Roman" pitchFamily="18" charset="0"/>
              </a:rPr>
              <a:t>Selected News Clipping</a:t>
            </a:r>
            <a:endParaRPr lang="zh-TW" altLang="en-US" dirty="0" smtClean="0"/>
          </a:p>
        </p:txBody>
      </p:sp>
      <p:sp>
        <p:nvSpPr>
          <p:cNvPr id="6"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DB53954-DB54-420B-BCD6-C87BF7FED588}" type="slidenum">
              <a:rPr kumimoji="0" lang="zh-TW" altLang="en-US" sz="2600" b="1">
                <a:solidFill>
                  <a:schemeClr val="bg1"/>
                </a:solidFill>
                <a:latin typeface="Times New Roman" pitchFamily="18" charset="0"/>
                <a:cs typeface="Times New Roman" pitchFamily="18" charset="0"/>
              </a:rPr>
              <a:pPr eaLnBrk="1" hangingPunct="1"/>
              <a:t>8</a:t>
            </a:fld>
            <a:endParaRPr kumimoji="0" lang="zh-TW" altLang="en-US" sz="2600" b="1" dirty="0">
              <a:solidFill>
                <a:schemeClr val="bg1"/>
              </a:solidFill>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9552" y="1052736"/>
            <a:ext cx="4860839" cy="5505970"/>
          </a:xfrm>
          <a:prstGeom prst="rect">
            <a:avLst/>
          </a:prstGeom>
        </p:spPr>
      </p:pic>
      <p:sp>
        <p:nvSpPr>
          <p:cNvPr id="8" name="TextBox 7"/>
          <p:cNvSpPr txBox="1"/>
          <p:nvPr/>
        </p:nvSpPr>
        <p:spPr>
          <a:xfrm>
            <a:off x="6084168" y="2976627"/>
            <a:ext cx="2088232" cy="2585323"/>
          </a:xfrm>
          <a:prstGeom prst="rect">
            <a:avLst/>
          </a:prstGeom>
          <a:noFill/>
        </p:spPr>
        <p:txBody>
          <a:bodyPr wrap="square" rtlCol="0">
            <a:spAutoFit/>
          </a:bodyPr>
          <a:lstStyle/>
          <a:p>
            <a:r>
              <a:rPr lang="zh-TW" altLang="en-US" dirty="0" smtClean="0"/>
              <a:t>試問</a:t>
            </a:r>
            <a:r>
              <a:rPr lang="zh-TW" altLang="en-US" dirty="0"/>
              <a:t>寥寥</a:t>
            </a:r>
            <a:r>
              <a:rPr lang="en-US" altLang="zh-TW" dirty="0"/>
              <a:t>1036</a:t>
            </a:r>
            <a:r>
              <a:rPr lang="zh-TW" altLang="en-US" dirty="0"/>
              <a:t>人何能代表</a:t>
            </a:r>
            <a:r>
              <a:rPr lang="en-US" altLang="zh-TW" dirty="0"/>
              <a:t>700</a:t>
            </a:r>
            <a:r>
              <a:rPr lang="zh-TW" altLang="en-US" dirty="0"/>
              <a:t>萬香港市民？其數量權重根本無統計意義和學術</a:t>
            </a:r>
            <a:r>
              <a:rPr lang="zh-TW" altLang="en-US" dirty="0" smtClean="0"/>
              <a:t>價值</a:t>
            </a:r>
            <a:r>
              <a:rPr lang="en-US" altLang="zh-TW" dirty="0" smtClean="0"/>
              <a:t>…… </a:t>
            </a:r>
            <a:r>
              <a:rPr lang="en-US" altLang="zh-TW" dirty="0" err="1" smtClean="0"/>
              <a:t>簡直毫無</a:t>
            </a:r>
            <a:r>
              <a:rPr lang="zh-TW" altLang="en-US" dirty="0" smtClean="0"/>
              <a:t>學術、邏輯和嚴謹可言，簡直就是侮辱全體香港人的智慧</a:t>
            </a:r>
            <a:r>
              <a:rPr lang="zh-TW" altLang="en-US" dirty="0" smtClean="0"/>
              <a:t>。</a:t>
            </a:r>
            <a:endParaRPr lang="zh-HK" altLang="en-US" dirty="0"/>
          </a:p>
        </p:txBody>
      </p:sp>
      <p:sp>
        <p:nvSpPr>
          <p:cNvPr id="9" name="Rectangle 8"/>
          <p:cNvSpPr/>
          <p:nvPr/>
        </p:nvSpPr>
        <p:spPr>
          <a:xfrm>
            <a:off x="5364088" y="3861048"/>
            <a:ext cx="648072" cy="923330"/>
          </a:xfrm>
          <a:prstGeom prst="rect">
            <a:avLst/>
          </a:prstGeom>
          <a:noFill/>
        </p:spPr>
        <p:txBody>
          <a:bodyPr wrap="square" lIns="91440" tIns="45720" rIns="91440" bIns="45720">
            <a:spAutoFit/>
          </a:bodyPr>
          <a:lstStyle/>
          <a:p>
            <a:pPr algn="ctr"/>
            <a:r>
              <a:rPr lang="en-US" altLang="zh-HK" sz="5400" b="1" dirty="0" smtClean="0">
                <a:ln w="12700">
                  <a:solidFill>
                    <a:schemeClr val="tx2">
                      <a:satMod val="155000"/>
                    </a:schemeClr>
                  </a:solidFill>
                  <a:prstDash val="solid"/>
                </a:ln>
                <a:effectLst>
                  <a:outerShdw blurRad="41275" dist="20320" dir="1800000" algn="tl" rotWithShape="0">
                    <a:srgbClr val="000000">
                      <a:alpha val="40000"/>
                    </a:srgbClr>
                  </a:outerShdw>
                </a:effectLst>
                <a:sym typeface="Wingdings" pitchFamily="2" charset="2"/>
              </a:rPr>
              <a:t></a:t>
            </a:r>
            <a:endParaRPr lang="en-US" altLang="zh-HK"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119433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10"/>
          <p:cNvSpPr txBox="1">
            <a:spLocks noGrp="1" noChangeArrowheads="1"/>
          </p:cNvSpPr>
          <p:nvPr/>
        </p:nvSpPr>
        <p:spPr bwMode="auto">
          <a:xfrm>
            <a:off x="8556625" y="6369050"/>
            <a:ext cx="58737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nchorCtr="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FDB53954-DB54-420B-BCD6-C87BF7FED588}" type="slidenum">
              <a:rPr kumimoji="0" lang="zh-TW" altLang="en-US" sz="2600" b="1">
                <a:solidFill>
                  <a:schemeClr val="bg1"/>
                </a:solidFill>
                <a:latin typeface="Times New Roman" pitchFamily="18" charset="0"/>
                <a:cs typeface="Times New Roman" pitchFamily="18" charset="0"/>
              </a:rPr>
              <a:pPr eaLnBrk="1" hangingPunct="1"/>
              <a:t>9</a:t>
            </a:fld>
            <a:endParaRPr kumimoji="0" lang="zh-TW" altLang="en-US" sz="2600" b="1" dirty="0">
              <a:solidFill>
                <a:schemeClr val="bg1"/>
              </a:solidFill>
              <a:latin typeface="Times New Roman" pitchFamily="18" charset="0"/>
              <a:cs typeface="Times New Roman" pitchFamily="18" charset="0"/>
            </a:endParaRPr>
          </a:p>
        </p:txBody>
      </p:sp>
      <p:sp>
        <p:nvSpPr>
          <p:cNvPr id="8195" name="Line 5"/>
          <p:cNvSpPr>
            <a:spLocks noChangeShapeType="1"/>
          </p:cNvSpPr>
          <p:nvPr/>
        </p:nvSpPr>
        <p:spPr bwMode="auto">
          <a:xfrm>
            <a:off x="395536" y="1124744"/>
            <a:ext cx="7620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zh-HK" altLang="en-US"/>
          </a:p>
        </p:txBody>
      </p:sp>
      <p:sp>
        <p:nvSpPr>
          <p:cNvPr id="8" name="標題 10"/>
          <p:cNvSpPr txBox="1">
            <a:spLocks/>
          </p:cNvSpPr>
          <p:nvPr/>
        </p:nvSpPr>
        <p:spPr>
          <a:xfrm>
            <a:off x="467544" y="332656"/>
            <a:ext cx="7620000" cy="511175"/>
          </a:xfrm>
          <a:prstGeom prst="rect">
            <a:avLst/>
          </a:prstGeom>
        </p:spPr>
        <p:txBody>
          <a:bodyPr/>
          <a:lstStyle/>
          <a:p>
            <a:pPr algn="ctr" eaLnBrk="0" hangingPunct="0">
              <a:defRPr/>
            </a:pPr>
            <a:r>
              <a:rPr lang="en-US" altLang="zh-TW" sz="3200" b="1" spc="-100" dirty="0" smtClean="0">
                <a:latin typeface="Times New Roman" pitchFamily="18" charset="0"/>
                <a:ea typeface="+mj-ea"/>
                <a:cs typeface="Times New Roman" pitchFamily="18" charset="0"/>
              </a:rPr>
              <a:t>Some Details of the Survey</a:t>
            </a:r>
            <a:endParaRPr kumimoji="0" lang="zh-TW" altLang="en-US" sz="4600" spc="-100" dirty="0">
              <a:solidFill>
                <a:schemeClr val="tx2"/>
              </a:solidFill>
              <a:latin typeface="+mj-lt"/>
              <a:ea typeface="+mj-ea"/>
              <a:cs typeface="+mj-cs"/>
            </a:endParaRPr>
          </a:p>
        </p:txBody>
      </p:sp>
      <p:graphicFrame>
        <p:nvGraphicFramePr>
          <p:cNvPr id="9" name="表格 8"/>
          <p:cNvGraphicFramePr>
            <a:graphicFrameLocks noGrp="1"/>
          </p:cNvGraphicFramePr>
          <p:nvPr>
            <p:extLst>
              <p:ext uri="{D42A27DB-BD31-4B8C-83A1-F6EECF244321}">
                <p14:modId xmlns="" xmlns:p14="http://schemas.microsoft.com/office/powerpoint/2010/main" val="4248474344"/>
              </p:ext>
            </p:extLst>
          </p:nvPr>
        </p:nvGraphicFramePr>
        <p:xfrm>
          <a:off x="539552" y="1412776"/>
          <a:ext cx="7344816" cy="4991510"/>
        </p:xfrm>
        <a:graphic>
          <a:graphicData uri="http://schemas.openxmlformats.org/drawingml/2006/table">
            <a:tbl>
              <a:tblPr firstRow="1" bandRow="1">
                <a:tableStyleId>{00A15C55-8517-42AA-B614-E9B94910E393}</a:tableStyleId>
              </a:tblPr>
              <a:tblGrid>
                <a:gridCol w="4032448"/>
                <a:gridCol w="3312368"/>
              </a:tblGrid>
              <a:tr h="43577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400" kern="1200" dirty="0" smtClean="0">
                        <a:latin typeface="Times New Roman" pitchFamily="18" charset="0"/>
                        <a:cs typeface="Times New Roman"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2400" kern="1200" dirty="0" smtClean="0">
                          <a:latin typeface="Times New Roman" pitchFamily="18" charset="0"/>
                          <a:cs typeface="Times New Roman" pitchFamily="18" charset="0"/>
                        </a:rPr>
                        <a:t>Question wording</a:t>
                      </a:r>
                    </a:p>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400" b="1" kern="1200" dirty="0" smtClean="0">
                        <a:solidFill>
                          <a:schemeClr val="tx1"/>
                        </a:solidFill>
                        <a:latin typeface="Times New Roman" pitchFamily="18" charset="0"/>
                        <a:ea typeface="+mn-ea"/>
                        <a:cs typeface="Times New Roman" pitchFamily="18" charset="0"/>
                      </a:endParaRPr>
                    </a:p>
                  </a:txBody>
                  <a:tcPr marL="9526" marR="9526" marT="9525" marB="0" anchor="ctr"/>
                </a:tc>
                <a:tc>
                  <a:txBody>
                    <a:bodyPr/>
                    <a:lstStyle/>
                    <a:p>
                      <a:pPr algn="ctr" fontAlgn="ctr"/>
                      <a:endParaRPr lang="en-US" altLang="zh-TW" sz="2400" kern="1200" dirty="0" smtClean="0">
                        <a:latin typeface="Times New Roman" pitchFamily="18" charset="0"/>
                        <a:cs typeface="Times New Roman" pitchFamily="18" charset="0"/>
                      </a:endParaRPr>
                    </a:p>
                    <a:p>
                      <a:pPr algn="ctr" fontAlgn="ctr"/>
                      <a:r>
                        <a:rPr lang="en-US" altLang="zh-TW" sz="2400" kern="1200" dirty="0" smtClean="0">
                          <a:latin typeface="Times New Roman" pitchFamily="18" charset="0"/>
                          <a:cs typeface="Times New Roman" pitchFamily="18" charset="0"/>
                        </a:rPr>
                        <a:t>Answer options</a:t>
                      </a:r>
                    </a:p>
                    <a:p>
                      <a:pPr algn="ctr" fontAlgn="ctr"/>
                      <a:endParaRPr lang="zh-TW" altLang="en-US" sz="2400" b="1" kern="1200" dirty="0" smtClean="0">
                        <a:solidFill>
                          <a:schemeClr val="tx1"/>
                        </a:solidFill>
                        <a:latin typeface="Times New Roman" pitchFamily="18" charset="0"/>
                        <a:ea typeface="+mn-ea"/>
                        <a:cs typeface="Times New Roman" pitchFamily="18" charset="0"/>
                      </a:endParaRPr>
                    </a:p>
                  </a:txBody>
                  <a:tcPr marL="9526" marR="9526" marT="9525" marB="0" anchor="ctr"/>
                </a:tc>
              </a:tr>
              <a:tr h="209787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kern="1200" dirty="0" smtClean="0">
                          <a:latin typeface="Times New Roman" pitchFamily="18" charset="0"/>
                          <a:cs typeface="Times New Roman" pitchFamily="18" charset="0"/>
                        </a:rPr>
                        <a:t>On the whole, do you trust the Hong Kong Government </a:t>
                      </a:r>
                      <a:r>
                        <a:rPr lang="en-US" altLang="zh-TW" sz="1600" kern="1200" baseline="0" dirty="0" smtClean="0">
                          <a:latin typeface="Times New Roman" pitchFamily="18" charset="0"/>
                          <a:cs typeface="Times New Roman" pitchFamily="18" charset="0"/>
                        </a:rPr>
                        <a:t>(before July 1997) / </a:t>
                      </a:r>
                      <a:r>
                        <a:rPr lang="en-US" altLang="zh-TW" sz="1600" kern="1200" dirty="0" smtClean="0">
                          <a:latin typeface="Times New Roman" pitchFamily="18" charset="0"/>
                          <a:cs typeface="Times New Roman" pitchFamily="18" charset="0"/>
                        </a:rPr>
                        <a:t>HKSAR Government (after  July 1997</a:t>
                      </a:r>
                      <a:r>
                        <a:rPr lang="en-US" altLang="zh-TW" sz="1600" kern="1200" dirty="0" smtClean="0">
                          <a:latin typeface="Times New Roman" pitchFamily="18" charset="0"/>
                          <a:cs typeface="Times New Roman" pitchFamily="18" charset="0"/>
                        </a:rPr>
                        <a:t>)?</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kern="1200" dirty="0" smtClean="0">
                          <a:latin typeface="Times New Roman" pitchFamily="18" charset="0"/>
                          <a:cs typeface="Times New Roman" pitchFamily="18" charset="0"/>
                        </a:rPr>
                        <a:t> </a:t>
                      </a:r>
                      <a:r>
                        <a:rPr lang="en-US" altLang="zh-TW" sz="1600" kern="1200" dirty="0" smtClean="0">
                          <a:latin typeface="Times New Roman" pitchFamily="18" charset="0"/>
                          <a:cs typeface="Times New Roman" pitchFamily="18" charset="0"/>
                        </a:rPr>
                        <a:t>(Interviewers probe extent</a:t>
                      </a:r>
                      <a:r>
                        <a:rPr lang="en-US" altLang="zh-TW" sz="1600" kern="1200" dirty="0" smtClean="0">
                          <a:latin typeface="Times New Roman" pitchFamily="18" charset="0"/>
                          <a:cs typeface="Times New Roman" pitchFamily="18" charset="0"/>
                        </a:rPr>
                        <a:t>)</a:t>
                      </a:r>
                      <a:r>
                        <a:rPr lang="en-US" altLang="zh-TW" sz="1600" kern="1200" baseline="0" dirty="0" smtClean="0">
                          <a:latin typeface="Times New Roman" pitchFamily="18" charset="0"/>
                          <a:cs typeface="Times New Roman" pitchFamily="18" charset="0"/>
                        </a:rPr>
                        <a:t> </a:t>
                      </a:r>
                    </a:p>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600" b="0" kern="1200" dirty="0" smtClean="0">
                          <a:solidFill>
                            <a:schemeClr val="tx1"/>
                          </a:solidFill>
                          <a:latin typeface="Times New Roman" pitchFamily="18" charset="0"/>
                          <a:ea typeface="+mn-ea"/>
                          <a:cs typeface="Times New Roman" pitchFamily="18" charset="0"/>
                        </a:rPr>
                        <a:t>整體</a:t>
                      </a:r>
                      <a:r>
                        <a:rPr lang="zh-TW" altLang="en-US" sz="1600" b="0" kern="1200" dirty="0" smtClean="0">
                          <a:solidFill>
                            <a:schemeClr val="tx1"/>
                          </a:solidFill>
                          <a:latin typeface="Times New Roman" pitchFamily="18" charset="0"/>
                          <a:ea typeface="+mn-ea"/>
                          <a:cs typeface="Times New Roman" pitchFamily="18" charset="0"/>
                        </a:rPr>
                        <a:t>黎講，你信唔信任香港特區政府</a:t>
                      </a:r>
                      <a:r>
                        <a:rPr lang="zh-TW" altLang="en-US" sz="1600" b="0" kern="1200" dirty="0" smtClean="0">
                          <a:solidFill>
                            <a:schemeClr val="tx1"/>
                          </a:solidFill>
                          <a:latin typeface="Times New Roman" pitchFamily="18" charset="0"/>
                          <a:ea typeface="+mn-ea"/>
                          <a:cs typeface="Times New Roman" pitchFamily="18" charset="0"/>
                        </a:rPr>
                        <a:t>？</a:t>
                      </a:r>
                      <a:endParaRPr lang="en-US" altLang="zh-TW" sz="1600" b="0" kern="1200" dirty="0" smtClean="0">
                        <a:solidFill>
                          <a:schemeClr val="tx1"/>
                        </a:solidFill>
                        <a:latin typeface="Times New Roman" pitchFamily="18" charset="0"/>
                        <a:ea typeface="+mn-ea"/>
                        <a:cs typeface="Times New Roman"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0" kern="1200" dirty="0" smtClean="0">
                          <a:solidFill>
                            <a:schemeClr val="tx1"/>
                          </a:solidFill>
                          <a:latin typeface="Times New Roman" pitchFamily="18" charset="0"/>
                          <a:ea typeface="+mn-ea"/>
                          <a:cs typeface="Times New Roman" pitchFamily="18" charset="0"/>
                        </a:rPr>
                        <a:t>〔</a:t>
                      </a:r>
                      <a:r>
                        <a:rPr lang="zh-TW" altLang="en-US" sz="1600" b="0" kern="1200" dirty="0" smtClean="0">
                          <a:solidFill>
                            <a:schemeClr val="tx1"/>
                          </a:solidFill>
                          <a:latin typeface="Times New Roman" pitchFamily="18" charset="0"/>
                          <a:ea typeface="+mn-ea"/>
                          <a:cs typeface="Times New Roman" pitchFamily="18" charset="0"/>
                        </a:rPr>
                        <a:t>訪問員追問程度</a:t>
                      </a:r>
                      <a:r>
                        <a:rPr lang="en-US" altLang="zh-TW" sz="1600" b="0" kern="1200" dirty="0" smtClean="0">
                          <a:solidFill>
                            <a:schemeClr val="tx1"/>
                          </a:solidFill>
                          <a:latin typeface="Times New Roman" pitchFamily="18" charset="0"/>
                          <a:ea typeface="+mn-ea"/>
                          <a:cs typeface="Times New Roman" pitchFamily="18" charset="0"/>
                        </a:rPr>
                        <a:t>〕</a:t>
                      </a:r>
                      <a:endParaRPr lang="zh-TW" altLang="en-US" sz="1600" b="0" kern="1200" dirty="0" smtClean="0">
                        <a:solidFill>
                          <a:schemeClr val="tx1"/>
                        </a:solidFill>
                        <a:latin typeface="Times New Roman" pitchFamily="18" charset="0"/>
                        <a:ea typeface="+mn-ea"/>
                        <a:cs typeface="Times New Roman" pitchFamily="18" charset="0"/>
                      </a:endParaRPr>
                    </a:p>
                  </a:txBody>
                  <a:tcPr marL="9526" marR="9526" marT="9524" marB="0" anchor="ctr"/>
                </a:tc>
                <a:tc>
                  <a:txBody>
                    <a:bodyPr/>
                    <a:lstStyle/>
                    <a:p>
                      <a:pPr algn="ctr" fontAlgn="ctr"/>
                      <a:r>
                        <a:rPr lang="en-US" altLang="zh-TW" sz="1400" b="0" kern="1200" dirty="0" smtClean="0">
                          <a:solidFill>
                            <a:schemeClr val="tx1"/>
                          </a:solidFill>
                          <a:latin typeface="Times New Roman" pitchFamily="18" charset="0"/>
                          <a:ea typeface="+mn-ea"/>
                          <a:cs typeface="Times New Roman" pitchFamily="18" charset="0"/>
                        </a:rPr>
                        <a:t>Trust very much  </a:t>
                      </a:r>
                      <a:r>
                        <a:rPr lang="zh-TW" altLang="en-US" sz="1400" b="0" kern="1200" dirty="0" smtClean="0">
                          <a:solidFill>
                            <a:schemeClr val="tx1"/>
                          </a:solidFill>
                          <a:latin typeface="Times New Roman" pitchFamily="18" charset="0"/>
                          <a:ea typeface="+mn-ea"/>
                          <a:cs typeface="Times New Roman" pitchFamily="18" charset="0"/>
                        </a:rPr>
                        <a:t>非常信任</a:t>
                      </a:r>
                    </a:p>
                    <a:p>
                      <a:pPr algn="ctr" fontAlgn="ctr"/>
                      <a:r>
                        <a:rPr lang="en-US" altLang="zh-TW" sz="1400" b="0" kern="1200" dirty="0" smtClean="0">
                          <a:solidFill>
                            <a:schemeClr val="tx1"/>
                          </a:solidFill>
                          <a:latin typeface="Times New Roman" pitchFamily="18" charset="0"/>
                          <a:ea typeface="+mn-ea"/>
                          <a:cs typeface="Times New Roman" pitchFamily="18" charset="0"/>
                        </a:rPr>
                        <a:t>Trust somewhat  </a:t>
                      </a:r>
                      <a:r>
                        <a:rPr lang="zh-TW" altLang="en-US" sz="1400" b="0" kern="1200" dirty="0" smtClean="0">
                          <a:solidFill>
                            <a:schemeClr val="tx1"/>
                          </a:solidFill>
                          <a:latin typeface="Times New Roman" pitchFamily="18" charset="0"/>
                          <a:ea typeface="+mn-ea"/>
                          <a:cs typeface="Times New Roman" pitchFamily="18" charset="0"/>
                        </a:rPr>
                        <a:t>幾信任</a:t>
                      </a:r>
                    </a:p>
                    <a:p>
                      <a:pPr algn="ctr" fontAlgn="ctr"/>
                      <a:r>
                        <a:rPr lang="en-US" altLang="zh-TW" sz="1400" b="0" kern="1200" dirty="0" smtClean="0">
                          <a:solidFill>
                            <a:schemeClr val="tx1"/>
                          </a:solidFill>
                          <a:latin typeface="Times New Roman" pitchFamily="18" charset="0"/>
                          <a:ea typeface="+mn-ea"/>
                          <a:cs typeface="Times New Roman" pitchFamily="18" charset="0"/>
                        </a:rPr>
                        <a:t>Half half  </a:t>
                      </a:r>
                      <a:r>
                        <a:rPr lang="zh-TW" altLang="en-US" sz="1400" b="0" kern="1200" dirty="0" smtClean="0">
                          <a:solidFill>
                            <a:schemeClr val="tx1"/>
                          </a:solidFill>
                          <a:latin typeface="Times New Roman" pitchFamily="18" charset="0"/>
                          <a:ea typeface="+mn-ea"/>
                          <a:cs typeface="Times New Roman" pitchFamily="18" charset="0"/>
                        </a:rPr>
                        <a:t>一半半</a:t>
                      </a:r>
                    </a:p>
                    <a:p>
                      <a:pPr algn="ctr" fontAlgn="ctr"/>
                      <a:r>
                        <a:rPr lang="en-US" altLang="zh-TW" sz="1400" b="0" kern="1200" dirty="0" smtClean="0">
                          <a:solidFill>
                            <a:schemeClr val="tx1"/>
                          </a:solidFill>
                          <a:latin typeface="Times New Roman" pitchFamily="18" charset="0"/>
                          <a:ea typeface="+mn-ea"/>
                          <a:cs typeface="Times New Roman" pitchFamily="18" charset="0"/>
                        </a:rPr>
                        <a:t>Distrust somewhat  </a:t>
                      </a:r>
                      <a:r>
                        <a:rPr lang="zh-TW" altLang="en-US" sz="1400" b="0" kern="1200" dirty="0" smtClean="0">
                          <a:solidFill>
                            <a:schemeClr val="tx1"/>
                          </a:solidFill>
                          <a:latin typeface="Times New Roman" pitchFamily="18" charset="0"/>
                          <a:ea typeface="+mn-ea"/>
                          <a:cs typeface="Times New Roman" pitchFamily="18" charset="0"/>
                        </a:rPr>
                        <a:t>幾不信任</a:t>
                      </a:r>
                    </a:p>
                    <a:p>
                      <a:pPr algn="ctr" fontAlgn="ctr"/>
                      <a:r>
                        <a:rPr lang="en-US" altLang="zh-TW" sz="1400" b="0" kern="1200" dirty="0" smtClean="0">
                          <a:solidFill>
                            <a:schemeClr val="tx1"/>
                          </a:solidFill>
                          <a:latin typeface="Times New Roman" pitchFamily="18" charset="0"/>
                          <a:ea typeface="+mn-ea"/>
                          <a:cs typeface="Times New Roman" pitchFamily="18" charset="0"/>
                        </a:rPr>
                        <a:t>Distrust very much  </a:t>
                      </a:r>
                      <a:r>
                        <a:rPr lang="zh-TW" altLang="en-US" sz="1400" b="0" kern="1200" dirty="0" smtClean="0">
                          <a:solidFill>
                            <a:schemeClr val="tx1"/>
                          </a:solidFill>
                          <a:latin typeface="Times New Roman" pitchFamily="18" charset="0"/>
                          <a:ea typeface="+mn-ea"/>
                          <a:cs typeface="Times New Roman" pitchFamily="18" charset="0"/>
                        </a:rPr>
                        <a:t>非常不信任</a:t>
                      </a:r>
                      <a:r>
                        <a:rPr lang="en-US" altLang="zh-TW" sz="1400" b="0" kern="1200" dirty="0" smtClean="0">
                          <a:latin typeface="Times New Roman" pitchFamily="18" charset="0"/>
                          <a:cs typeface="Times New Roman" pitchFamily="18" charset="0"/>
                        </a:rPr>
                        <a:t/>
                      </a:r>
                      <a:br>
                        <a:rPr lang="en-US" altLang="zh-TW" sz="1400" b="0" kern="1200" dirty="0" smtClean="0">
                          <a:latin typeface="Times New Roman" pitchFamily="18" charset="0"/>
                          <a:cs typeface="Times New Roman" pitchFamily="18" charset="0"/>
                        </a:rPr>
                      </a:br>
                      <a:r>
                        <a:rPr lang="en-US" altLang="zh-TW" sz="1400" b="0" kern="1200" dirty="0" smtClean="0">
                          <a:latin typeface="Times New Roman" pitchFamily="18" charset="0"/>
                          <a:cs typeface="Times New Roman" pitchFamily="18" charset="0"/>
                        </a:rPr>
                        <a:t>Don't know / hard to </a:t>
                      </a:r>
                      <a:r>
                        <a:rPr lang="en-US" altLang="zh-TW" sz="1400" b="0" kern="1200" dirty="0" smtClean="0">
                          <a:latin typeface="Times New Roman" pitchFamily="18" charset="0"/>
                          <a:cs typeface="Times New Roman" pitchFamily="18" charset="0"/>
                        </a:rPr>
                        <a:t>say  </a:t>
                      </a:r>
                      <a:r>
                        <a:rPr lang="zh-TW" altLang="en-US" sz="1400" b="0" kern="1200" dirty="0" smtClean="0">
                          <a:latin typeface="Times New Roman" pitchFamily="18" charset="0"/>
                          <a:cs typeface="Times New Roman" pitchFamily="18" charset="0"/>
                        </a:rPr>
                        <a:t>唔知</a:t>
                      </a:r>
                      <a:r>
                        <a:rPr lang="en-US" altLang="zh-TW" sz="1400" b="0" kern="1200" dirty="0" smtClean="0">
                          <a:latin typeface="Times New Roman" pitchFamily="18" charset="0"/>
                          <a:cs typeface="Times New Roman" pitchFamily="18" charset="0"/>
                        </a:rPr>
                        <a:t>/</a:t>
                      </a:r>
                      <a:r>
                        <a:rPr lang="zh-TW" altLang="en-US" sz="1400" b="0" kern="1200" dirty="0" smtClean="0">
                          <a:latin typeface="Times New Roman" pitchFamily="18" charset="0"/>
                          <a:cs typeface="Times New Roman" pitchFamily="18" charset="0"/>
                        </a:rPr>
                        <a:t>難講</a:t>
                      </a:r>
                      <a:endParaRPr lang="en-US" altLang="zh-TW" sz="1400" b="0" kern="1200" dirty="0" smtClean="0">
                        <a:latin typeface="Times New Roman" pitchFamily="18" charset="0"/>
                        <a:cs typeface="Times New Roman" pitchFamily="18" charset="0"/>
                      </a:endParaRPr>
                    </a:p>
                  </a:txBody>
                  <a:tcPr marL="9526" marR="179999" marT="9524" marB="0" anchor="ctr"/>
                </a:tc>
              </a:tr>
              <a:tr h="1786826">
                <a:tc>
                  <a:txBody>
                    <a:bodyPr/>
                    <a:lstStyle/>
                    <a:p>
                      <a:pPr algn="ctr" fontAlgn="ctr"/>
                      <a:r>
                        <a:rPr lang="en-US" altLang="zh-TW" sz="1600" kern="1200" dirty="0" smtClean="0">
                          <a:latin typeface="Times New Roman" pitchFamily="18" charset="0"/>
                          <a:cs typeface="Times New Roman" pitchFamily="18" charset="0"/>
                        </a:rPr>
                        <a:t>On the whole, do you trust the Beijing Central Government? (Interviewer to probe extent</a:t>
                      </a:r>
                      <a:r>
                        <a:rPr lang="en-US" altLang="zh-TW" sz="1600" kern="1200" dirty="0" smtClean="0">
                          <a:latin typeface="Times New Roman" pitchFamily="18" charset="0"/>
                          <a:cs typeface="Times New Roman" pitchFamily="18" charset="0"/>
                        </a:rPr>
                        <a:t>)</a:t>
                      </a:r>
                      <a:r>
                        <a:rPr lang="en-US" altLang="zh-TW" sz="1600" kern="1200" baseline="0" dirty="0" smtClean="0">
                          <a:latin typeface="Times New Roman" pitchFamily="18" charset="0"/>
                          <a:cs typeface="Times New Roman" pitchFamily="18" charset="0"/>
                        </a:rPr>
                        <a:t> </a:t>
                      </a:r>
                    </a:p>
                    <a:p>
                      <a:pPr algn="ctr" fontAlgn="ctr"/>
                      <a:r>
                        <a:rPr lang="zh-TW" altLang="en-US" sz="1600" kern="1200" dirty="0" smtClean="0">
                          <a:latin typeface="Times New Roman" pitchFamily="18" charset="0"/>
                          <a:cs typeface="Times New Roman" pitchFamily="18" charset="0"/>
                        </a:rPr>
                        <a:t>整體</a:t>
                      </a:r>
                      <a:r>
                        <a:rPr lang="zh-TW" altLang="en-US" sz="1600" kern="1200" dirty="0" smtClean="0">
                          <a:latin typeface="Times New Roman" pitchFamily="18" charset="0"/>
                          <a:cs typeface="Times New Roman" pitchFamily="18" charset="0"/>
                        </a:rPr>
                        <a:t>黎講，你信唔信任北京中央政府呢？</a:t>
                      </a:r>
                      <a:r>
                        <a:rPr lang="en-US" altLang="zh-TW" sz="1600" kern="1200" dirty="0" smtClean="0">
                          <a:latin typeface="Times New Roman" pitchFamily="18" charset="0"/>
                          <a:cs typeface="Times New Roman" pitchFamily="18" charset="0"/>
                        </a:rPr>
                        <a:t>〔</a:t>
                      </a:r>
                      <a:r>
                        <a:rPr lang="zh-TW" altLang="en-US" sz="1600" kern="1200" dirty="0" smtClean="0">
                          <a:latin typeface="Times New Roman" pitchFamily="18" charset="0"/>
                          <a:cs typeface="Times New Roman" pitchFamily="18" charset="0"/>
                        </a:rPr>
                        <a:t>訪問員追問程度</a:t>
                      </a:r>
                      <a:r>
                        <a:rPr lang="en-US" altLang="zh-TW" sz="1600" kern="1200" dirty="0" smtClean="0">
                          <a:latin typeface="Times New Roman" pitchFamily="18" charset="0"/>
                          <a:cs typeface="Times New Roman" pitchFamily="18" charset="0"/>
                        </a:rPr>
                        <a:t>〕</a:t>
                      </a:r>
                      <a:endParaRPr lang="zh-TW" altLang="en-US" sz="1600" b="0" kern="1200" dirty="0" smtClean="0">
                        <a:solidFill>
                          <a:schemeClr val="tx1"/>
                        </a:solidFill>
                        <a:latin typeface="Times New Roman" pitchFamily="18" charset="0"/>
                        <a:ea typeface="+mn-ea"/>
                        <a:cs typeface="Times New Roman" pitchFamily="18" charset="0"/>
                      </a:endParaRPr>
                    </a:p>
                  </a:txBody>
                  <a:tcPr marL="9526" marR="9526" marT="9524" marB="0" anchor="ctr"/>
                </a:tc>
                <a:tc>
                  <a:txBody>
                    <a:bodyPr/>
                    <a:lstStyle/>
                    <a:p>
                      <a:pPr algn="ctr" fontAlgn="ctr"/>
                      <a:r>
                        <a:rPr lang="en-US" altLang="zh-TW" sz="1400" b="0" kern="1200" dirty="0" smtClean="0">
                          <a:solidFill>
                            <a:schemeClr val="tx1"/>
                          </a:solidFill>
                          <a:latin typeface="Times New Roman" pitchFamily="18" charset="0"/>
                          <a:ea typeface="+mn-ea"/>
                          <a:cs typeface="Times New Roman" pitchFamily="18" charset="0"/>
                        </a:rPr>
                        <a:t>Trust very much  </a:t>
                      </a:r>
                      <a:r>
                        <a:rPr lang="zh-TW" altLang="en-US" sz="1400" b="0" kern="1200" dirty="0" smtClean="0">
                          <a:solidFill>
                            <a:schemeClr val="tx1"/>
                          </a:solidFill>
                          <a:latin typeface="Times New Roman" pitchFamily="18" charset="0"/>
                          <a:ea typeface="+mn-ea"/>
                          <a:cs typeface="Times New Roman" pitchFamily="18" charset="0"/>
                        </a:rPr>
                        <a:t>非常信任</a:t>
                      </a:r>
                    </a:p>
                    <a:p>
                      <a:pPr algn="ctr" fontAlgn="ctr"/>
                      <a:r>
                        <a:rPr lang="en-US" altLang="zh-TW" sz="1400" b="0" kern="1200" dirty="0" smtClean="0">
                          <a:solidFill>
                            <a:schemeClr val="tx1"/>
                          </a:solidFill>
                          <a:latin typeface="Times New Roman" pitchFamily="18" charset="0"/>
                          <a:ea typeface="+mn-ea"/>
                          <a:cs typeface="Times New Roman" pitchFamily="18" charset="0"/>
                        </a:rPr>
                        <a:t>Trust somewhat  </a:t>
                      </a:r>
                      <a:r>
                        <a:rPr lang="zh-TW" altLang="en-US" sz="1400" b="0" kern="1200" dirty="0" smtClean="0">
                          <a:solidFill>
                            <a:schemeClr val="tx1"/>
                          </a:solidFill>
                          <a:latin typeface="Times New Roman" pitchFamily="18" charset="0"/>
                          <a:ea typeface="+mn-ea"/>
                          <a:cs typeface="Times New Roman" pitchFamily="18" charset="0"/>
                        </a:rPr>
                        <a:t>幾信任</a:t>
                      </a:r>
                    </a:p>
                    <a:p>
                      <a:pPr algn="ctr" fontAlgn="ctr"/>
                      <a:r>
                        <a:rPr lang="en-US" altLang="zh-TW" sz="1400" b="0" kern="1200" dirty="0" smtClean="0">
                          <a:solidFill>
                            <a:schemeClr val="tx1"/>
                          </a:solidFill>
                          <a:latin typeface="Times New Roman" pitchFamily="18" charset="0"/>
                          <a:ea typeface="+mn-ea"/>
                          <a:cs typeface="Times New Roman" pitchFamily="18" charset="0"/>
                        </a:rPr>
                        <a:t>Half half  </a:t>
                      </a:r>
                      <a:r>
                        <a:rPr lang="zh-TW" altLang="en-US" sz="1400" b="0" kern="1200" dirty="0" smtClean="0">
                          <a:solidFill>
                            <a:schemeClr val="tx1"/>
                          </a:solidFill>
                          <a:latin typeface="Times New Roman" pitchFamily="18" charset="0"/>
                          <a:ea typeface="+mn-ea"/>
                          <a:cs typeface="Times New Roman" pitchFamily="18" charset="0"/>
                        </a:rPr>
                        <a:t>一半半</a:t>
                      </a:r>
                    </a:p>
                    <a:p>
                      <a:pPr algn="ctr" fontAlgn="ctr"/>
                      <a:r>
                        <a:rPr lang="en-US" altLang="zh-TW" sz="1400" b="0" kern="1200" dirty="0" smtClean="0">
                          <a:solidFill>
                            <a:schemeClr val="tx1"/>
                          </a:solidFill>
                          <a:latin typeface="Times New Roman" pitchFamily="18" charset="0"/>
                          <a:ea typeface="+mn-ea"/>
                          <a:cs typeface="Times New Roman" pitchFamily="18" charset="0"/>
                        </a:rPr>
                        <a:t>Distrust somewhat  </a:t>
                      </a:r>
                      <a:r>
                        <a:rPr lang="zh-TW" altLang="en-US" sz="1400" b="0" kern="1200" dirty="0" smtClean="0">
                          <a:solidFill>
                            <a:schemeClr val="tx1"/>
                          </a:solidFill>
                          <a:latin typeface="Times New Roman" pitchFamily="18" charset="0"/>
                          <a:ea typeface="+mn-ea"/>
                          <a:cs typeface="Times New Roman" pitchFamily="18" charset="0"/>
                        </a:rPr>
                        <a:t>幾不信任</a:t>
                      </a:r>
                    </a:p>
                    <a:p>
                      <a:pPr algn="ctr" fontAlgn="ctr"/>
                      <a:r>
                        <a:rPr lang="en-US" altLang="zh-TW" sz="1400" b="0" kern="1200" dirty="0" smtClean="0">
                          <a:solidFill>
                            <a:schemeClr val="tx1"/>
                          </a:solidFill>
                          <a:latin typeface="Times New Roman" pitchFamily="18" charset="0"/>
                          <a:ea typeface="+mn-ea"/>
                          <a:cs typeface="Times New Roman" pitchFamily="18" charset="0"/>
                        </a:rPr>
                        <a:t>Distrust very much  </a:t>
                      </a:r>
                      <a:r>
                        <a:rPr lang="zh-TW" altLang="en-US" sz="1400" b="0" kern="1200" dirty="0" smtClean="0">
                          <a:solidFill>
                            <a:schemeClr val="tx1"/>
                          </a:solidFill>
                          <a:latin typeface="Times New Roman" pitchFamily="18" charset="0"/>
                          <a:ea typeface="+mn-ea"/>
                          <a:cs typeface="Times New Roman" pitchFamily="18" charset="0"/>
                        </a:rPr>
                        <a:t>非常不信任</a:t>
                      </a:r>
                      <a:r>
                        <a:rPr lang="en-US" altLang="zh-TW" sz="1400" b="0" kern="1200" dirty="0" smtClean="0">
                          <a:latin typeface="Times New Roman" pitchFamily="18" charset="0"/>
                          <a:cs typeface="Times New Roman" pitchFamily="18" charset="0"/>
                        </a:rPr>
                        <a:t/>
                      </a:r>
                      <a:br>
                        <a:rPr lang="en-US" altLang="zh-TW" sz="1400" b="0" kern="1200" dirty="0" smtClean="0">
                          <a:latin typeface="Times New Roman" pitchFamily="18" charset="0"/>
                          <a:cs typeface="Times New Roman" pitchFamily="18" charset="0"/>
                        </a:rPr>
                      </a:br>
                      <a:r>
                        <a:rPr lang="en-US" altLang="zh-TW" sz="1400" b="0" kern="1200" dirty="0" smtClean="0">
                          <a:latin typeface="Times New Roman" pitchFamily="18" charset="0"/>
                          <a:cs typeface="Times New Roman" pitchFamily="18" charset="0"/>
                        </a:rPr>
                        <a:t>Don't know / hard to say  </a:t>
                      </a:r>
                      <a:r>
                        <a:rPr lang="zh-TW" altLang="en-US" sz="1400" b="0" kern="1200" dirty="0" smtClean="0">
                          <a:latin typeface="Times New Roman" pitchFamily="18" charset="0"/>
                          <a:cs typeface="Times New Roman" pitchFamily="18" charset="0"/>
                        </a:rPr>
                        <a:t>唔知</a:t>
                      </a:r>
                      <a:r>
                        <a:rPr lang="en-US" altLang="zh-TW" sz="1400" b="0" kern="1200" dirty="0" smtClean="0">
                          <a:latin typeface="Times New Roman" pitchFamily="18" charset="0"/>
                          <a:cs typeface="Times New Roman" pitchFamily="18" charset="0"/>
                        </a:rPr>
                        <a:t>/</a:t>
                      </a:r>
                      <a:r>
                        <a:rPr lang="zh-TW" altLang="en-US" sz="1400" b="0" kern="1200" dirty="0" smtClean="0">
                          <a:latin typeface="Times New Roman" pitchFamily="18" charset="0"/>
                          <a:cs typeface="Times New Roman" pitchFamily="18" charset="0"/>
                        </a:rPr>
                        <a:t>難講</a:t>
                      </a:r>
                      <a:endParaRPr lang="en-US" altLang="zh-TW" sz="1400" b="0" kern="1200" dirty="0" smtClean="0">
                        <a:latin typeface="Times New Roman" pitchFamily="18" charset="0"/>
                        <a:cs typeface="Times New Roman" pitchFamily="18" charset="0"/>
                      </a:endParaRPr>
                    </a:p>
                  </a:txBody>
                  <a:tcPr marL="9526" marR="179999" marT="9524" marB="0" anchor="ctr"/>
                </a:tc>
              </a:tr>
            </a:tbl>
          </a:graphicData>
        </a:graphic>
      </p:graphicFrame>
    </p:spTree>
    <p:extLst>
      <p:ext uri="{BB962C8B-B14F-4D97-AF65-F5344CB8AC3E}">
        <p14:creationId xmlns="" xmlns:p14="http://schemas.microsoft.com/office/powerpoint/2010/main" val="1052896664"/>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1490</TotalTime>
  <Words>1696</Words>
  <Application>Microsoft Office PowerPoint</Application>
  <PresentationFormat>如螢幕大小 (4:3)</PresentationFormat>
  <Paragraphs>366</Paragraphs>
  <Slides>25</Slides>
  <Notes>25</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Adjacency</vt:lpstr>
      <vt:lpstr>Conference on Trust-Building and Governance in Hong Kong and Macao  The Hong Kong Institute of Education 19-20 October 2012   Public Trust and Public Sentiment</vt:lpstr>
      <vt:lpstr>Public Trust and Public Sentiment</vt:lpstr>
      <vt:lpstr>Findings released on 18 September 2012</vt:lpstr>
      <vt:lpstr>Commentary released on 18 September 2012</vt:lpstr>
      <vt:lpstr>Selected News Clippings</vt:lpstr>
      <vt:lpstr>Selected News Clippings</vt:lpstr>
      <vt:lpstr>Selected News Clippings</vt:lpstr>
      <vt:lpstr>Selected News Clipping</vt:lpstr>
      <vt:lpstr>投影片 9</vt:lpstr>
      <vt:lpstr>People’s Trust in HKG/HKSARG</vt:lpstr>
      <vt:lpstr>People’s Trust in the Beijing Central Government</vt:lpstr>
      <vt:lpstr>Public Sentiment Index (PSI)</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Public Trust and Public Sentiment</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通識教育研討會 教協會，2012年6月19日</dc:title>
  <dc:creator>Edward Tai</dc:creator>
  <cp:lastModifiedBy>Valued Acer Customer</cp:lastModifiedBy>
  <cp:revision>101</cp:revision>
  <dcterms:created xsi:type="dcterms:W3CDTF">2012-06-08T14:49:06Z</dcterms:created>
  <dcterms:modified xsi:type="dcterms:W3CDTF">2012-10-19T05:42:43Z</dcterms:modified>
</cp:coreProperties>
</file>